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257" r:id="rId3"/>
    <p:sldId id="258" r:id="rId4"/>
    <p:sldId id="302" r:id="rId5"/>
    <p:sldId id="366" r:id="rId6"/>
    <p:sldId id="303" r:id="rId7"/>
    <p:sldId id="304" r:id="rId8"/>
    <p:sldId id="305" r:id="rId9"/>
    <p:sldId id="306" r:id="rId10"/>
    <p:sldId id="307" r:id="rId11"/>
    <p:sldId id="308" r:id="rId12"/>
    <p:sldId id="309" r:id="rId13"/>
    <p:sldId id="310" r:id="rId14"/>
    <p:sldId id="312" r:id="rId15"/>
    <p:sldId id="325" r:id="rId16"/>
    <p:sldId id="311" r:id="rId17"/>
    <p:sldId id="313" r:id="rId18"/>
    <p:sldId id="314" r:id="rId19"/>
    <p:sldId id="259" r:id="rId20"/>
    <p:sldId id="316" r:id="rId21"/>
    <p:sldId id="367" r:id="rId22"/>
    <p:sldId id="317" r:id="rId23"/>
    <p:sldId id="318" r:id="rId24"/>
    <p:sldId id="319" r:id="rId25"/>
    <p:sldId id="320" r:id="rId26"/>
    <p:sldId id="321" r:id="rId27"/>
    <p:sldId id="322" r:id="rId28"/>
    <p:sldId id="323" r:id="rId29"/>
    <p:sldId id="324" r:id="rId30"/>
    <p:sldId id="260" r:id="rId31"/>
    <p:sldId id="262" r:id="rId32"/>
    <p:sldId id="268" r:id="rId33"/>
    <p:sldId id="269" r:id="rId34"/>
    <p:sldId id="270" r:id="rId35"/>
    <p:sldId id="271" r:id="rId36"/>
    <p:sldId id="272" r:id="rId37"/>
    <p:sldId id="273" r:id="rId38"/>
    <p:sldId id="274" r:id="rId39"/>
    <p:sldId id="275" r:id="rId40"/>
    <p:sldId id="276" r:id="rId41"/>
    <p:sldId id="263"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5" r:id="rId57"/>
    <p:sldId id="291" r:id="rId58"/>
    <p:sldId id="292" r:id="rId59"/>
    <p:sldId id="293" r:id="rId60"/>
    <p:sldId id="294" r:id="rId61"/>
    <p:sldId id="296" r:id="rId62"/>
    <p:sldId id="297" r:id="rId63"/>
    <p:sldId id="298" r:id="rId64"/>
    <p:sldId id="299" r:id="rId65"/>
    <p:sldId id="300" r:id="rId66"/>
    <p:sldId id="377" r:id="rId67"/>
    <p:sldId id="376" r:id="rId68"/>
    <p:sldId id="368" r:id="rId69"/>
    <p:sldId id="370" r:id="rId70"/>
    <p:sldId id="371" r:id="rId71"/>
    <p:sldId id="372" r:id="rId72"/>
    <p:sldId id="373" r:id="rId73"/>
    <p:sldId id="374" r:id="rId74"/>
    <p:sldId id="37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3" r:id="rId92"/>
    <p:sldId id="344" r:id="rId93"/>
    <p:sldId id="345" r:id="rId94"/>
    <p:sldId id="346" r:id="rId95"/>
    <p:sldId id="347" r:id="rId96"/>
    <p:sldId id="348" r:id="rId97"/>
    <p:sldId id="349" r:id="rId98"/>
    <p:sldId id="350" r:id="rId99"/>
    <p:sldId id="351" r:id="rId100"/>
    <p:sldId id="352"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265"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C8"/>
    <a:srgbClr val="CC0000"/>
    <a:srgbClr val="008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63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4E47F-3584-4FFB-BA8D-19AEEDF841BA}" type="datetimeFigureOut">
              <a:rPr lang="en-US" smtClean="0"/>
              <a:t>5/3/2012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DAFD6-9E83-4737-BDE8-FC0FC7C54F0E}" type="slidenum">
              <a:rPr lang="en-US" smtClean="0"/>
              <a:t>‹#›</a:t>
            </a:fld>
            <a:endParaRPr lang="en-US"/>
          </a:p>
        </p:txBody>
      </p:sp>
    </p:spTree>
    <p:extLst>
      <p:ext uri="{BB962C8B-B14F-4D97-AF65-F5344CB8AC3E}">
        <p14:creationId xmlns:p14="http://schemas.microsoft.com/office/powerpoint/2010/main" val="4094997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D28AEC-EF7F-4C8D-BA3B-1807FDAAD742}" type="datetimeFigureOut">
              <a:rPr lang="en-US" smtClean="0"/>
              <a:t>5/3/2012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74833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D28AEC-EF7F-4C8D-BA3B-1807FDAAD742}" type="datetimeFigureOut">
              <a:rPr lang="en-US" smtClean="0"/>
              <a:t>5/3/2012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758755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D28AEC-EF7F-4C8D-BA3B-1807FDAAD742}" type="datetimeFigureOut">
              <a:rPr lang="en-US" smtClean="0"/>
              <a:t>5/3/2012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17336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D28AEC-EF7F-4C8D-BA3B-1807FDAAD742}" type="datetimeFigureOut">
              <a:rPr lang="en-US" smtClean="0"/>
              <a:t>5/3/2012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130071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D28AEC-EF7F-4C8D-BA3B-1807FDAAD742}" type="datetimeFigureOut">
              <a:rPr lang="en-US" smtClean="0"/>
              <a:t>5/3/2012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49164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D28AEC-EF7F-4C8D-BA3B-1807FDAAD742}" type="datetimeFigureOut">
              <a:rPr lang="en-US" smtClean="0"/>
              <a:t>5/3/2012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16940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D28AEC-EF7F-4C8D-BA3B-1807FDAAD742}" type="datetimeFigureOut">
              <a:rPr lang="en-US" smtClean="0"/>
              <a:t>5/3/2012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85069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D28AEC-EF7F-4C8D-BA3B-1807FDAAD742}" type="datetimeFigureOut">
              <a:rPr lang="en-US" smtClean="0"/>
              <a:t>5/3/2012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217214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28AEC-EF7F-4C8D-BA3B-1807FDAAD742}" type="datetimeFigureOut">
              <a:rPr lang="en-US" smtClean="0"/>
              <a:t>5/3/2012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395388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D28AEC-EF7F-4C8D-BA3B-1807FDAAD742}" type="datetimeFigureOut">
              <a:rPr lang="en-US" smtClean="0"/>
              <a:t>5/3/2012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3867894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D28AEC-EF7F-4C8D-BA3B-1807FDAAD742}" type="datetimeFigureOut">
              <a:rPr lang="en-US" smtClean="0"/>
              <a:t>5/3/2012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D8759-2096-4AE5-BDC1-F9239ECD1712}" type="slidenum">
              <a:rPr lang="en-US" smtClean="0"/>
              <a:t>‹#›</a:t>
            </a:fld>
            <a:endParaRPr lang="en-US"/>
          </a:p>
        </p:txBody>
      </p:sp>
    </p:spTree>
    <p:extLst>
      <p:ext uri="{BB962C8B-B14F-4D97-AF65-F5344CB8AC3E}">
        <p14:creationId xmlns:p14="http://schemas.microsoft.com/office/powerpoint/2010/main" val="134746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28AEC-EF7F-4C8D-BA3B-1807FDAAD742}" type="datetimeFigureOut">
              <a:rPr lang="en-US" smtClean="0"/>
              <a:t>5/3/2012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D8759-2096-4AE5-BDC1-F9239ECD1712}" type="slidenum">
              <a:rPr lang="en-US" smtClean="0"/>
              <a:t>‹#›</a:t>
            </a:fld>
            <a:endParaRPr lang="en-US"/>
          </a:p>
        </p:txBody>
      </p:sp>
    </p:spTree>
    <p:extLst>
      <p:ext uri="{BB962C8B-B14F-4D97-AF65-F5344CB8AC3E}">
        <p14:creationId xmlns:p14="http://schemas.microsoft.com/office/powerpoint/2010/main" val="85750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 </a:t>
            </a:r>
            <a:r>
              <a:rPr lang="en-US" dirty="0" smtClean="0"/>
              <a:t>Fourier </a:t>
            </a:r>
            <a:r>
              <a:rPr lang="en-US" dirty="0" smtClean="0"/>
              <a:t>Transform </a:t>
            </a:r>
            <a:br>
              <a:rPr lang="en-US" dirty="0" smtClean="0"/>
            </a:br>
            <a:r>
              <a:rPr lang="en-US" dirty="0" smtClean="0"/>
              <a:t>for speeding up </a:t>
            </a:r>
            <a:br>
              <a:rPr lang="en-US" dirty="0" smtClean="0"/>
            </a:br>
            <a:r>
              <a:rPr lang="en-US" dirty="0" smtClean="0"/>
              <a:t>the </a:t>
            </a:r>
            <a:r>
              <a:rPr lang="en-US" dirty="0" smtClean="0"/>
              <a:t>multiplication of polynomials</a:t>
            </a:r>
            <a:endParaRPr lang="en-US" dirty="0"/>
          </a:p>
        </p:txBody>
      </p:sp>
      <p:sp>
        <p:nvSpPr>
          <p:cNvPr id="3" name="Subtitle 2"/>
          <p:cNvSpPr>
            <a:spLocks noGrp="1"/>
          </p:cNvSpPr>
          <p:nvPr>
            <p:ph type="subTitle" idx="1"/>
          </p:nvPr>
        </p:nvSpPr>
        <p:spPr>
          <a:xfrm>
            <a:off x="1371600" y="3886200"/>
            <a:ext cx="6400800" cy="609600"/>
          </a:xfrm>
        </p:spPr>
        <p:txBody>
          <a:bodyPr/>
          <a:lstStyle/>
          <a:p>
            <a:r>
              <a:rPr lang="en-US" i="1" dirty="0"/>
              <a:t>a</a:t>
            </a:r>
            <a:r>
              <a:rPr lang="en-US" i="1" dirty="0" smtClean="0"/>
              <a:t>n Algorithm </a:t>
            </a:r>
            <a:r>
              <a:rPr lang="en-US" i="1" dirty="0" smtClean="0"/>
              <a:t>Visualization</a:t>
            </a:r>
            <a:endParaRPr lang="en-US" i="1" dirty="0"/>
          </a:p>
        </p:txBody>
      </p:sp>
      <p:sp>
        <p:nvSpPr>
          <p:cNvPr id="4" name="TextBox 3"/>
          <p:cNvSpPr txBox="1"/>
          <p:nvPr/>
        </p:nvSpPr>
        <p:spPr>
          <a:xfrm>
            <a:off x="6629400" y="6096000"/>
            <a:ext cx="1802160" cy="369332"/>
          </a:xfrm>
          <a:prstGeom prst="rect">
            <a:avLst/>
          </a:prstGeom>
          <a:noFill/>
        </p:spPr>
        <p:txBody>
          <a:bodyPr wrap="none" rtlCol="0">
            <a:spAutoFit/>
          </a:bodyPr>
          <a:lstStyle/>
          <a:p>
            <a:r>
              <a:rPr lang="en-US" dirty="0" err="1" smtClean="0"/>
              <a:t>Alexandru</a:t>
            </a:r>
            <a:r>
              <a:rPr lang="en-US" dirty="0" smtClean="0"/>
              <a:t> Cioaca</a:t>
            </a:r>
            <a:endParaRPr lang="en-US" dirty="0"/>
          </a:p>
        </p:txBody>
      </p:sp>
    </p:spTree>
    <p:extLst>
      <p:ext uri="{BB962C8B-B14F-4D97-AF65-F5344CB8AC3E}">
        <p14:creationId xmlns:p14="http://schemas.microsoft.com/office/powerpoint/2010/main" val="1390376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369332"/>
          </a:xfrm>
          <a:prstGeom prst="rect">
            <a:avLst/>
          </a:prstGeom>
          <a:noFill/>
        </p:spPr>
        <p:txBody>
          <a:bodyPr wrap="square" rtlCol="0">
            <a:spAutoFit/>
          </a:bodyPr>
          <a:lstStyle/>
          <a:p>
            <a:r>
              <a:rPr lang="en-US" dirty="0"/>
              <a:t>L</a:t>
            </a:r>
            <a:r>
              <a:rPr lang="en-US" dirty="0" smtClean="0"/>
              <a:t>et’s draw a </a:t>
            </a:r>
            <a:r>
              <a:rPr lang="en-US" dirty="0" err="1" smtClean="0"/>
              <a:t>cartesian</a:t>
            </a:r>
            <a:r>
              <a:rPr lang="en-US" dirty="0" smtClean="0"/>
              <a:t> grid for our polynomial</a:t>
            </a:r>
          </a:p>
        </p:txBody>
      </p:sp>
    </p:spTree>
    <p:extLst>
      <p:ext uri="{BB962C8B-B14F-4D97-AF65-F5344CB8AC3E}">
        <p14:creationId xmlns:p14="http://schemas.microsoft.com/office/powerpoint/2010/main" val="13357805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Tree>
    <p:extLst>
      <p:ext uri="{BB962C8B-B14F-4D97-AF65-F5344CB8AC3E}">
        <p14:creationId xmlns:p14="http://schemas.microsoft.com/office/powerpoint/2010/main" val="18198222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Tree>
    <p:extLst>
      <p:ext uri="{BB962C8B-B14F-4D97-AF65-F5344CB8AC3E}">
        <p14:creationId xmlns:p14="http://schemas.microsoft.com/office/powerpoint/2010/main" val="37400295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Tree>
    <p:extLst>
      <p:ext uri="{BB962C8B-B14F-4D97-AF65-F5344CB8AC3E}">
        <p14:creationId xmlns:p14="http://schemas.microsoft.com/office/powerpoint/2010/main" val="25408313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Tree>
    <p:extLst>
      <p:ext uri="{BB962C8B-B14F-4D97-AF65-F5344CB8AC3E}">
        <p14:creationId xmlns:p14="http://schemas.microsoft.com/office/powerpoint/2010/main" val="26153730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Finally, FFT goes back to the upper level and combines the </a:t>
            </a:r>
            <a:r>
              <a:rPr lang="en-US" sz="2000" dirty="0" err="1" smtClean="0"/>
              <a:t>subpolynomials</a:t>
            </a:r>
            <a:r>
              <a:rPr lang="en-US" sz="2000" dirty="0" smtClean="0"/>
              <a:t>. </a:t>
            </a:r>
            <a:endParaRPr lang="en-US" sz="2000" dirty="0"/>
          </a:p>
        </p:txBody>
      </p:sp>
    </p:spTree>
    <p:extLst>
      <p:ext uri="{BB962C8B-B14F-4D97-AF65-F5344CB8AC3E}">
        <p14:creationId xmlns:p14="http://schemas.microsoft.com/office/powerpoint/2010/main" val="32573128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a:t>At this level, </a:t>
            </a:r>
            <a:r>
              <a:rPr lang="en-US" sz="2000" dirty="0" smtClean="0"/>
              <a:t>we can see the strength of FFT. </a:t>
            </a:r>
            <a:endParaRPr lang="en-US" sz="2000" dirty="0"/>
          </a:p>
        </p:txBody>
      </p:sp>
    </p:spTree>
    <p:extLst>
      <p:ext uri="{BB962C8B-B14F-4D97-AF65-F5344CB8AC3E}">
        <p14:creationId xmlns:p14="http://schemas.microsoft.com/office/powerpoint/2010/main" val="13434373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a:t>It </a:t>
            </a:r>
            <a:r>
              <a:rPr lang="en-US" sz="2000" dirty="0" smtClean="0"/>
              <a:t>combines </a:t>
            </a:r>
            <a:r>
              <a:rPr lang="en-US" sz="2000" dirty="0"/>
              <a:t>larger </a:t>
            </a:r>
            <a:r>
              <a:rPr lang="en-US" sz="2000" dirty="0" err="1"/>
              <a:t>subpolynomials</a:t>
            </a:r>
            <a:r>
              <a:rPr lang="en-US" sz="2000" dirty="0"/>
              <a:t>, so the computation is being sped up exponentially with each level.</a:t>
            </a:r>
          </a:p>
        </p:txBody>
      </p:sp>
    </p:spTree>
    <p:extLst>
      <p:ext uri="{BB962C8B-B14F-4D97-AF65-F5344CB8AC3E}">
        <p14:creationId xmlns:p14="http://schemas.microsoft.com/office/powerpoint/2010/main" val="34669824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Tree>
    <p:extLst>
      <p:ext uri="{BB962C8B-B14F-4D97-AF65-F5344CB8AC3E}">
        <p14:creationId xmlns:p14="http://schemas.microsoft.com/office/powerpoint/2010/main" val="39090926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Tree>
    <p:extLst>
      <p:ext uri="{BB962C8B-B14F-4D97-AF65-F5344CB8AC3E}">
        <p14:creationId xmlns:p14="http://schemas.microsoft.com/office/powerpoint/2010/main" val="27976344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
        <p:nvSpPr>
          <p:cNvPr id="6" name="Title 1"/>
          <p:cNvSpPr txBox="1">
            <a:spLocks/>
          </p:cNvSpPr>
          <p:nvPr/>
        </p:nvSpPr>
        <p:spPr>
          <a:xfrm>
            <a:off x="457200" y="4270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000" dirty="0"/>
          </a:p>
        </p:txBody>
      </p:sp>
    </p:spTree>
    <p:extLst>
      <p:ext uri="{BB962C8B-B14F-4D97-AF65-F5344CB8AC3E}">
        <p14:creationId xmlns:p14="http://schemas.microsoft.com/office/powerpoint/2010/main" val="4202071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Imagine we choose (or we are given) some points on the </a:t>
                </a:r>
                <a14:m>
                  <m:oMath xmlns:m="http://schemas.openxmlformats.org/officeDocument/2006/math">
                    <m:r>
                      <a:rPr lang="en-US" b="0" i="1" smtClean="0">
                        <a:latin typeface="Cambria Math"/>
                      </a:rPr>
                      <m:t>𝑥</m:t>
                    </m:r>
                  </m:oMath>
                </a14:m>
                <a:r>
                  <a:rPr lang="en-US" dirty="0" smtClean="0"/>
                  <a:t> axis.</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3"/>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6524232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Tree>
    <p:extLst>
      <p:ext uri="{BB962C8B-B14F-4D97-AF65-F5344CB8AC3E}">
        <p14:creationId xmlns:p14="http://schemas.microsoft.com/office/powerpoint/2010/main" val="3839146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2"/>
          </a:xfrm>
          <a:prstGeom prst="rect">
            <a:avLst/>
          </a:prstGeom>
        </p:spPr>
      </p:pic>
      <p:sp>
        <p:nvSpPr>
          <p:cNvPr id="6" name="Title 1"/>
          <p:cNvSpPr txBox="1">
            <a:spLocks/>
          </p:cNvSpPr>
          <p:nvPr/>
        </p:nvSpPr>
        <p:spPr>
          <a:xfrm>
            <a:off x="457200" y="4270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smtClean="0"/>
              <a:t>With FFT, after three levels of recursion, we computed the </a:t>
            </a:r>
            <a:r>
              <a:rPr lang="en-US" sz="2000" dirty="0" err="1" smtClean="0"/>
              <a:t>matvec</a:t>
            </a:r>
            <a:r>
              <a:rPr lang="en-US" sz="2000" dirty="0" smtClean="0"/>
              <a:t> product.</a:t>
            </a:r>
            <a:endParaRPr lang="en-US" sz="2000" dirty="0"/>
          </a:p>
        </p:txBody>
      </p:sp>
    </p:spTree>
    <p:extLst>
      <p:ext uri="{BB962C8B-B14F-4D97-AF65-F5344CB8AC3E}">
        <p14:creationId xmlns:p14="http://schemas.microsoft.com/office/powerpoint/2010/main" val="14043963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7" cy="6201792"/>
          </a:xfrm>
          <a:prstGeom prst="rect">
            <a:avLst/>
          </a:prstGeom>
        </p:spPr>
      </p:pic>
    </p:spTree>
    <p:extLst>
      <p:ext uri="{BB962C8B-B14F-4D97-AF65-F5344CB8AC3E}">
        <p14:creationId xmlns:p14="http://schemas.microsoft.com/office/powerpoint/2010/main" val="40340398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Multiplying the polynomials</a:t>
            </a:r>
            <a:endParaRPr lang="en-US" dirty="0"/>
          </a:p>
        </p:txBody>
      </p:sp>
      <p:sp>
        <p:nvSpPr>
          <p:cNvPr id="3" name="Content Placeholder 2"/>
          <p:cNvSpPr>
            <a:spLocks noGrp="1"/>
          </p:cNvSpPr>
          <p:nvPr>
            <p:ph idx="1"/>
          </p:nvPr>
        </p:nvSpPr>
        <p:spPr/>
        <p:txBody>
          <a:bodyPr>
            <a:normAutofit/>
          </a:bodyPr>
          <a:lstStyle/>
          <a:p>
            <a:r>
              <a:rPr lang="en-US" sz="2000" dirty="0" smtClean="0"/>
              <a:t>In order to compute the product-polynomial, we will have to evaluate the two polynomials at enough points (2n-1) and multiply them element-wise</a:t>
            </a:r>
          </a:p>
          <a:p>
            <a:endParaRPr lang="en-US" sz="2000" dirty="0"/>
          </a:p>
          <a:p>
            <a:r>
              <a:rPr lang="en-US" sz="2000" dirty="0" smtClean="0"/>
              <a:t>These products correspond to the spectral coefficients of the product.</a:t>
            </a:r>
          </a:p>
          <a:p>
            <a:endParaRPr lang="en-US" sz="2000" dirty="0"/>
          </a:p>
          <a:p>
            <a:r>
              <a:rPr lang="en-US" sz="2000" dirty="0" smtClean="0"/>
              <a:t>In order to obtain its explicit form, we have to interpolate these values. This is done with the inverse DFT matrix, which contains the inverse of the DFT matrix, taken element-wise.</a:t>
            </a:r>
          </a:p>
          <a:p>
            <a:endParaRPr lang="en-US" sz="2000" dirty="0"/>
          </a:p>
          <a:p>
            <a:r>
              <a:rPr lang="en-US" sz="2000" dirty="0" smtClean="0"/>
              <a:t>We can employ the same FFT algorithm to compute this fast.</a:t>
            </a:r>
            <a:endParaRPr lang="en-US" sz="2000" dirty="0"/>
          </a:p>
        </p:txBody>
      </p:sp>
    </p:spTree>
    <p:extLst>
      <p:ext uri="{BB962C8B-B14F-4D97-AF65-F5344CB8AC3E}">
        <p14:creationId xmlns:p14="http://schemas.microsoft.com/office/powerpoint/2010/main" val="949760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Imagine we choose (or we are given) some points on the </a:t>
                </a:r>
                <a14:m>
                  <m:oMath xmlns:m="http://schemas.openxmlformats.org/officeDocument/2006/math">
                    <m:r>
                      <a:rPr lang="en-US" b="0" i="1" smtClean="0">
                        <a:latin typeface="Cambria Math"/>
                      </a:rPr>
                      <m:t>𝑥</m:t>
                    </m:r>
                  </m:oMath>
                </a14:m>
                <a:r>
                  <a:rPr lang="en-US" dirty="0" smtClean="0"/>
                  <a:t> axis.</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3"/>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688142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Imagine we choose (or we are given) some points on the </a:t>
                </a:r>
                <a14:m>
                  <m:oMath xmlns:m="http://schemas.openxmlformats.org/officeDocument/2006/math">
                    <m:r>
                      <a:rPr lang="en-US" b="0" i="1" smtClean="0">
                        <a:latin typeface="Cambria Math"/>
                      </a:rPr>
                      <m:t>𝑥</m:t>
                    </m:r>
                  </m:oMath>
                </a14:m>
                <a:r>
                  <a:rPr lang="en-US" dirty="0" smtClean="0"/>
                  <a:t> axis.</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3"/>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72434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We can evaluate our polynomial at these points. This is </a:t>
            </a:r>
            <a:r>
              <a:rPr lang="en-US" b="1" u="sng" dirty="0" smtClean="0"/>
              <a:t>Evaluation</a:t>
            </a:r>
            <a:r>
              <a:rPr lang="en-US" dirty="0" smtClean="0"/>
              <a:t>.</a:t>
            </a:r>
          </a:p>
        </p:txBody>
      </p:sp>
    </p:spTree>
    <p:extLst>
      <p:ext uri="{BB962C8B-B14F-4D97-AF65-F5344CB8AC3E}">
        <p14:creationId xmlns:p14="http://schemas.microsoft.com/office/powerpoint/2010/main" val="3773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646331"/>
          </a:xfrm>
          <a:prstGeom prst="rect">
            <a:avLst/>
          </a:prstGeom>
          <a:noFill/>
        </p:spPr>
        <p:txBody>
          <a:bodyPr wrap="square" rtlCol="0">
            <a:spAutoFit/>
          </a:bodyPr>
          <a:lstStyle/>
          <a:p>
            <a:r>
              <a:rPr lang="en-US" dirty="0" smtClean="0"/>
              <a:t>Now imagine the reverse operation for our polynomial.</a:t>
            </a:r>
          </a:p>
          <a:p>
            <a:r>
              <a:rPr lang="en-US" dirty="0" smtClean="0"/>
              <a:t>What if we don’t have its explicit form, so we can’t evaluate it?</a:t>
            </a:r>
          </a:p>
        </p:txBody>
      </p:sp>
    </p:spTree>
    <p:extLst>
      <p:ext uri="{BB962C8B-B14F-4D97-AF65-F5344CB8AC3E}">
        <p14:creationId xmlns:p14="http://schemas.microsoft.com/office/powerpoint/2010/main" val="2100286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Instead, we only have its value at certain points.</a:t>
            </a:r>
          </a:p>
        </p:txBody>
      </p:sp>
    </p:spTree>
    <p:extLst>
      <p:ext uri="{BB962C8B-B14F-4D97-AF65-F5344CB8AC3E}">
        <p14:creationId xmlns:p14="http://schemas.microsoft.com/office/powerpoint/2010/main" val="588641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646331"/>
          </a:xfrm>
          <a:prstGeom prst="rect">
            <a:avLst/>
          </a:prstGeom>
          <a:noFill/>
        </p:spPr>
        <p:txBody>
          <a:bodyPr wrap="square" rtlCol="0">
            <a:spAutoFit/>
          </a:bodyPr>
          <a:lstStyle/>
          <a:p>
            <a:r>
              <a:rPr lang="en-US" dirty="0" smtClean="0"/>
              <a:t>From these values, the polynomial can be reconstructed approximately.</a:t>
            </a:r>
          </a:p>
          <a:p>
            <a:r>
              <a:rPr lang="en-US" dirty="0" smtClean="0"/>
              <a:t>This approximation is better for more and more values.</a:t>
            </a:r>
          </a:p>
        </p:txBody>
      </p:sp>
    </p:spTree>
    <p:extLst>
      <p:ext uri="{BB962C8B-B14F-4D97-AF65-F5344CB8AC3E}">
        <p14:creationId xmlns:p14="http://schemas.microsoft.com/office/powerpoint/2010/main" val="1846975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p:sp>
        <p:nvSpPr>
          <p:cNvPr id="5" name="TextBox 4"/>
          <p:cNvSpPr txBox="1"/>
          <p:nvPr/>
        </p:nvSpPr>
        <p:spPr>
          <a:xfrm>
            <a:off x="838200" y="5983069"/>
            <a:ext cx="7391400" cy="369332"/>
          </a:xfrm>
          <a:prstGeom prst="rect">
            <a:avLst/>
          </a:prstGeom>
          <a:noFill/>
        </p:spPr>
        <p:txBody>
          <a:bodyPr wrap="square" rtlCol="0">
            <a:spAutoFit/>
          </a:bodyPr>
          <a:lstStyle/>
          <a:p>
            <a:r>
              <a:rPr lang="en-US" dirty="0" smtClean="0"/>
              <a:t>This is </a:t>
            </a:r>
            <a:r>
              <a:rPr lang="en-US" b="1" u="sng" dirty="0" smtClean="0"/>
              <a:t>Interpolation</a:t>
            </a:r>
            <a:r>
              <a:rPr lang="en-US" dirty="0" smtClean="0"/>
              <a:t>.</a:t>
            </a:r>
          </a:p>
        </p:txBody>
      </p:sp>
    </p:spTree>
    <p:extLst>
      <p:ext uri="{BB962C8B-B14F-4D97-AF65-F5344CB8AC3E}">
        <p14:creationId xmlns:p14="http://schemas.microsoft.com/office/powerpoint/2010/main" val="988901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smtClean="0"/>
                  <a:t>Why do we care about evaluation and interpolation?</a:t>
                </a:r>
              </a:p>
              <a:p>
                <a:r>
                  <a:rPr lang="en-US" sz="2400" dirty="0" smtClean="0"/>
                  <a:t>Because multiplying two polynomials by cross-multiplying their coefficients can take up a lot of time</a:t>
                </a:r>
              </a:p>
              <a:p>
                <a:r>
                  <a:rPr lang="en-US" sz="2400" dirty="0" smtClean="0"/>
                  <a:t>But evaluating a polynomial should be simpler</a:t>
                </a:r>
              </a:p>
              <a:p>
                <a:r>
                  <a:rPr lang="en-US" sz="2400" dirty="0" smtClean="0"/>
                  <a:t>So we evaluate our two polynomials at the same points</a:t>
                </a:r>
              </a:p>
              <a:p>
                <a:r>
                  <a:rPr lang="en-US" sz="2400" dirty="0" smtClean="0"/>
                  <a:t>The product of the values for the same point is the value of the product polynomial at that point</a:t>
                </a: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𝐴</m:t>
                          </m:r>
                        </m:sub>
                      </m:sSub>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m:t>
                              </m:r>
                            </m:sup>
                          </m:sSup>
                        </m:e>
                      </m:d>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𝐵</m:t>
                          </m:r>
                        </m:sub>
                      </m:sSub>
                      <m:d>
                        <m:dPr>
                          <m:ctrlPr>
                            <a:rPr lang="en-US" sz="2400" b="0" i="1" smtClean="0">
                              <a:latin typeface="Cambria Math"/>
                            </a:rPr>
                          </m:ctrlPr>
                        </m:dPr>
                        <m:e>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m:t>
                              </m:r>
                            </m:sup>
                          </m:sSup>
                        </m:e>
                      </m:d>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𝐴</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𝐵</m:t>
                          </m:r>
                        </m:sub>
                      </m:sSub>
                      <m:r>
                        <a:rPr lang="en-US" sz="2400" b="0" i="1" smtClean="0">
                          <a:latin typeface="Cambria Math"/>
                        </a:rPr>
                        <m:t>)(</m:t>
                      </m:r>
                      <m:sSup>
                        <m:sSupPr>
                          <m:ctrlPr>
                            <a:rPr lang="en-US" sz="2400" b="0" i="1" smtClean="0">
                              <a:latin typeface="Cambria Math"/>
                            </a:rPr>
                          </m:ctrlPr>
                        </m:sSupPr>
                        <m:e>
                          <m:r>
                            <a:rPr lang="en-US" sz="2400" b="0" i="1" smtClean="0">
                              <a:latin typeface="Cambria Math"/>
                            </a:rPr>
                            <m:t>𝑥</m:t>
                          </m:r>
                        </m:e>
                        <m:sup>
                          <m:r>
                            <a:rPr lang="en-US" sz="2400" b="0" i="1" smtClean="0">
                              <a:latin typeface="Cambria Math"/>
                            </a:rPr>
                            <m:t>′</m:t>
                          </m:r>
                        </m:sup>
                      </m:sSup>
                      <m:r>
                        <a:rPr lang="en-US" sz="2400" b="0" i="1" smtClean="0">
                          <a:latin typeface="Cambria Math"/>
                        </a:rPr>
                        <m:t>)</m:t>
                      </m:r>
                    </m:oMath>
                  </m:oMathPara>
                </a14:m>
                <a:endParaRPr lang="en-US" sz="2400" dirty="0" smtClean="0"/>
              </a:p>
              <a:p>
                <a:r>
                  <a:rPr lang="en-US" sz="2400" dirty="0" smtClean="0"/>
                  <a:t>Then, by interpolating these products, we obtain the coefficients of the product polynomial</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en-US">
                    <a:noFill/>
                  </a:rPr>
                  <a:t> </a:t>
                </a:r>
              </a:p>
            </p:txBody>
          </p:sp>
        </mc:Fallback>
      </mc:AlternateContent>
    </p:spTree>
    <p:extLst>
      <p:ext uri="{BB962C8B-B14F-4D97-AF65-F5344CB8AC3E}">
        <p14:creationId xmlns:p14="http://schemas.microsoft.com/office/powerpoint/2010/main" val="2518592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4495800"/>
              </a:xfrm>
            </p:spPr>
            <p:txBody>
              <a:bodyPr>
                <a:noAutofit/>
              </a:bodyPr>
              <a:lstStyle/>
              <a:p>
                <a:r>
                  <a:rPr lang="en-US" sz="2400" dirty="0" smtClean="0"/>
                  <a:t>Consider 2 polynomials of degree N</a:t>
                </a:r>
              </a:p>
              <a:p>
                <a:pPr marL="0" indent="0" algn="ctr">
                  <a:buNone/>
                </a:pPr>
                <a14:m>
                  <m:oMath xmlns:m="http://schemas.openxmlformats.org/officeDocument/2006/math">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𝐴</m:t>
                        </m:r>
                      </m:sub>
                    </m:sSub>
                    <m:d>
                      <m:dPr>
                        <m:ctrlPr>
                          <a:rPr lang="en-US" sz="2400" b="0" i="1" smtClean="0">
                            <a:latin typeface="Cambria Math"/>
                          </a:rPr>
                        </m:ctrlPr>
                      </m:dPr>
                      <m:e>
                        <m:r>
                          <a:rPr lang="en-US" sz="2400" b="0" i="1" smtClean="0">
                            <a:latin typeface="Cambria Math"/>
                          </a:rPr>
                          <m:t>𝑥</m:t>
                        </m:r>
                      </m:e>
                    </m:d>
                    <m:r>
                      <a:rPr lang="en-US" sz="2400" b="0" i="1" smtClean="0">
                        <a:latin typeface="Cambria Math"/>
                      </a:rPr>
                      <m:t>=</m:t>
                    </m:r>
                    <m:sSup>
                      <m:sSupPr>
                        <m:ctrlPr>
                          <a:rPr lang="en-US" sz="2400" b="0" i="1" smtClean="0">
                            <a:latin typeface="Cambria Math"/>
                          </a:rPr>
                        </m:ctrlPr>
                      </m:sSupPr>
                      <m:e>
                        <m:sSub>
                          <m:sSubPr>
                            <m:ctrlPr>
                              <a:rPr lang="en-US" sz="2400" b="0" i="1" smtClean="0">
                                <a:latin typeface="Cambria Math"/>
                              </a:rPr>
                            </m:ctrlPr>
                          </m:sSubPr>
                          <m:e>
                            <m:r>
                              <a:rPr lang="en-US" sz="2400" b="0" i="1" smtClean="0">
                                <a:latin typeface="Cambria Math"/>
                              </a:rPr>
                              <m:t>𝑎</m:t>
                            </m:r>
                          </m:e>
                          <m:sub>
                            <m:r>
                              <a:rPr lang="en-US" sz="2400" b="0" i="1" smtClean="0">
                                <a:latin typeface="Cambria Math"/>
                              </a:rPr>
                              <m:t>𝑁</m:t>
                            </m:r>
                            <m:r>
                              <a:rPr lang="en-US" sz="2400" b="0" i="1" smtClean="0">
                                <a:latin typeface="Cambria Math"/>
                              </a:rPr>
                              <m:t>−1</m:t>
                            </m:r>
                          </m:sub>
                        </m:sSub>
                        <m:r>
                          <a:rPr lang="en-US" sz="2400" b="0" i="1" smtClean="0">
                            <a:latin typeface="Cambria Math"/>
                          </a:rPr>
                          <m:t>𝑥</m:t>
                        </m:r>
                      </m:e>
                      <m:sup>
                        <m:r>
                          <a:rPr lang="en-US" sz="2400" b="0" i="1" smtClean="0">
                            <a:latin typeface="Cambria Math"/>
                          </a:rPr>
                          <m:t>𝑁</m:t>
                        </m:r>
                        <m:r>
                          <a:rPr lang="en-US" sz="2400" b="0" i="1" smtClean="0">
                            <a:latin typeface="Cambria Math"/>
                          </a:rPr>
                          <m:t>−1</m:t>
                        </m:r>
                      </m:sup>
                    </m:sSup>
                    <m:r>
                      <a:rPr lang="en-US" sz="2400" b="0" i="1" smtClean="0">
                        <a:latin typeface="Cambria Math"/>
                      </a:rPr>
                      <m:t>+</m:t>
                    </m:r>
                    <m:sSup>
                      <m:sSupPr>
                        <m:ctrlPr>
                          <a:rPr lang="en-US" sz="2400" b="0" i="1" smtClean="0">
                            <a:latin typeface="Cambria Math"/>
                          </a:rPr>
                        </m:ctrlPr>
                      </m:sSupPr>
                      <m:e>
                        <m:sSub>
                          <m:sSubPr>
                            <m:ctrlPr>
                              <a:rPr lang="en-US" sz="2400" b="0" i="1" smtClean="0">
                                <a:latin typeface="Cambria Math"/>
                              </a:rPr>
                            </m:ctrlPr>
                          </m:sSubPr>
                          <m:e>
                            <m:r>
                              <a:rPr lang="en-US" sz="2400" b="0" i="1" smtClean="0">
                                <a:latin typeface="Cambria Math"/>
                              </a:rPr>
                              <m:t>𝑎</m:t>
                            </m:r>
                          </m:e>
                          <m:sub>
                            <m:r>
                              <a:rPr lang="en-US" sz="2400" b="0" i="1" smtClean="0">
                                <a:latin typeface="Cambria Math"/>
                              </a:rPr>
                              <m:t>𝑁</m:t>
                            </m:r>
                            <m:r>
                              <a:rPr lang="en-US" sz="2400" b="0" i="1" smtClean="0">
                                <a:latin typeface="Cambria Math"/>
                              </a:rPr>
                              <m:t>−2</m:t>
                            </m:r>
                          </m:sub>
                        </m:sSub>
                        <m:r>
                          <a:rPr lang="en-US" sz="2400" b="0" i="1" smtClean="0">
                            <a:latin typeface="Cambria Math"/>
                          </a:rPr>
                          <m:t>𝑥</m:t>
                        </m:r>
                      </m:e>
                      <m:sup>
                        <m:r>
                          <a:rPr lang="en-US" sz="2400" b="0" i="1" smtClean="0">
                            <a:latin typeface="Cambria Math"/>
                          </a:rPr>
                          <m:t>𝑁</m:t>
                        </m:r>
                        <m:r>
                          <a:rPr lang="en-US" sz="2400" b="0" i="1" smtClean="0">
                            <a:latin typeface="Cambria Math"/>
                          </a:rPr>
                          <m:t>−2</m:t>
                        </m:r>
                      </m:sup>
                    </m:sSup>
                    <m:r>
                      <a:rPr lang="en-US" sz="2400" b="0" i="1" smtClean="0">
                        <a:latin typeface="Cambria Math"/>
                      </a:rPr>
                      <m:t>+..+</m:t>
                    </m:r>
                    <m:sSub>
                      <m:sSubPr>
                        <m:ctrlPr>
                          <a:rPr lang="en-US" sz="2400" b="0" i="1" smtClean="0">
                            <a:latin typeface="Cambria Math"/>
                          </a:rPr>
                        </m:ctrlPr>
                      </m:sSubPr>
                      <m:e>
                        <m:r>
                          <a:rPr lang="en-US" sz="2400" b="0" i="1" smtClean="0">
                            <a:latin typeface="Cambria Math"/>
                          </a:rPr>
                          <m:t>𝑎</m:t>
                        </m:r>
                      </m:e>
                      <m:sub>
                        <m:r>
                          <a:rPr lang="en-US" sz="2400" b="0" i="1" smtClean="0">
                            <a:latin typeface="Cambria Math"/>
                          </a:rPr>
                          <m:t>0</m:t>
                        </m:r>
                      </m:sub>
                    </m:sSub>
                  </m:oMath>
                </a14:m>
                <a:r>
                  <a:rPr lang="en-US" sz="2400" b="0" dirty="0" smtClean="0"/>
                  <a:t> </a:t>
                </a:r>
                <a:endParaRPr lang="en-US" sz="24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𝐵</m:t>
                          </m:r>
                        </m:sub>
                      </m:sSub>
                      <m:d>
                        <m:dPr>
                          <m:ctrlPr>
                            <a:rPr lang="en-US" sz="2400" b="0" i="1" smtClean="0">
                              <a:latin typeface="Cambria Math"/>
                            </a:rPr>
                          </m:ctrlPr>
                        </m:dPr>
                        <m:e>
                          <m:r>
                            <a:rPr lang="en-US" sz="2400" b="0" i="1" smtClean="0">
                              <a:latin typeface="Cambria Math"/>
                            </a:rPr>
                            <m:t>𝑥</m:t>
                          </m:r>
                        </m:e>
                      </m:d>
                      <m:r>
                        <a:rPr lang="en-US" sz="2400" b="0" i="1" smtClean="0">
                          <a:latin typeface="Cambria Math"/>
                        </a:rPr>
                        <m:t>=</m:t>
                      </m:r>
                      <m:sSup>
                        <m:sSupPr>
                          <m:ctrlPr>
                            <a:rPr lang="en-US" sz="2400" b="0" i="1" smtClean="0">
                              <a:latin typeface="Cambria Math"/>
                            </a:rPr>
                          </m:ctrlPr>
                        </m:sSupPr>
                        <m:e>
                          <m:sSub>
                            <m:sSubPr>
                              <m:ctrlPr>
                                <a:rPr lang="en-US" sz="2400" b="0" i="1" smtClean="0">
                                  <a:latin typeface="Cambria Math"/>
                                </a:rPr>
                              </m:ctrlPr>
                            </m:sSubPr>
                            <m:e>
                              <m:r>
                                <a:rPr lang="en-US" sz="2400" b="0" i="1" smtClean="0">
                                  <a:latin typeface="Cambria Math"/>
                                </a:rPr>
                                <m:t>𝑏</m:t>
                              </m:r>
                            </m:e>
                            <m:sub>
                              <m:r>
                                <a:rPr lang="en-US" sz="2400" b="0" i="1" smtClean="0">
                                  <a:latin typeface="Cambria Math"/>
                                </a:rPr>
                                <m:t>𝑁</m:t>
                              </m:r>
                              <m:r>
                                <a:rPr lang="en-US" sz="2400" b="0" i="1" smtClean="0">
                                  <a:latin typeface="Cambria Math"/>
                                </a:rPr>
                                <m:t>−1</m:t>
                              </m:r>
                            </m:sub>
                          </m:sSub>
                          <m:r>
                            <a:rPr lang="en-US" sz="2400" b="0" i="1" smtClean="0">
                              <a:latin typeface="Cambria Math"/>
                            </a:rPr>
                            <m:t>𝑥</m:t>
                          </m:r>
                        </m:e>
                        <m:sup>
                          <m:r>
                            <a:rPr lang="en-US" sz="2400" b="0" i="1" smtClean="0">
                              <a:latin typeface="Cambria Math"/>
                            </a:rPr>
                            <m:t>𝑁</m:t>
                          </m:r>
                          <m:r>
                            <a:rPr lang="en-US" sz="2400" b="0" i="1" smtClean="0">
                              <a:latin typeface="Cambria Math"/>
                            </a:rPr>
                            <m:t>−1</m:t>
                          </m:r>
                        </m:sup>
                      </m:sSup>
                      <m:r>
                        <a:rPr lang="en-US" sz="2400" b="0" i="1" smtClean="0">
                          <a:latin typeface="Cambria Math"/>
                        </a:rPr>
                        <m:t>+</m:t>
                      </m:r>
                      <m:sSup>
                        <m:sSupPr>
                          <m:ctrlPr>
                            <a:rPr lang="en-US" sz="2400" b="0" i="1" smtClean="0">
                              <a:latin typeface="Cambria Math"/>
                            </a:rPr>
                          </m:ctrlPr>
                        </m:sSupPr>
                        <m:e>
                          <m:sSub>
                            <m:sSubPr>
                              <m:ctrlPr>
                                <a:rPr lang="en-US" sz="2400" b="0" i="1" smtClean="0">
                                  <a:latin typeface="Cambria Math"/>
                                </a:rPr>
                              </m:ctrlPr>
                            </m:sSubPr>
                            <m:e>
                              <m:r>
                                <a:rPr lang="en-US" sz="2400" b="0" i="1" smtClean="0">
                                  <a:latin typeface="Cambria Math"/>
                                </a:rPr>
                                <m:t>𝑏</m:t>
                              </m:r>
                            </m:e>
                            <m:sub>
                              <m:r>
                                <a:rPr lang="en-US" sz="2400" b="0" i="1" smtClean="0">
                                  <a:latin typeface="Cambria Math"/>
                                </a:rPr>
                                <m:t>𝑁</m:t>
                              </m:r>
                              <m:r>
                                <a:rPr lang="en-US" sz="2400" b="0" i="1" smtClean="0">
                                  <a:latin typeface="Cambria Math"/>
                                </a:rPr>
                                <m:t>−2</m:t>
                              </m:r>
                            </m:sub>
                          </m:sSub>
                          <m:r>
                            <a:rPr lang="en-US" sz="2400" b="0" i="1" smtClean="0">
                              <a:latin typeface="Cambria Math"/>
                            </a:rPr>
                            <m:t>𝑥</m:t>
                          </m:r>
                        </m:e>
                        <m:sup>
                          <m:r>
                            <a:rPr lang="en-US" sz="2400" b="0" i="1" smtClean="0">
                              <a:latin typeface="Cambria Math"/>
                            </a:rPr>
                            <m:t>𝑁</m:t>
                          </m:r>
                          <m:r>
                            <a:rPr lang="en-US" sz="2400" b="0" i="1" smtClean="0">
                              <a:latin typeface="Cambria Math"/>
                            </a:rPr>
                            <m:t>−2</m:t>
                          </m:r>
                        </m:sup>
                      </m:sSup>
                      <m:r>
                        <a:rPr lang="en-US" sz="2400" b="0" i="1" smtClean="0">
                          <a:latin typeface="Cambria Math"/>
                        </a:rPr>
                        <m:t>+..+</m:t>
                      </m:r>
                      <m:sSub>
                        <m:sSubPr>
                          <m:ctrlPr>
                            <a:rPr lang="en-US" sz="2400" b="0" i="1" smtClean="0">
                              <a:latin typeface="Cambria Math"/>
                            </a:rPr>
                          </m:ctrlPr>
                        </m:sSubPr>
                        <m:e>
                          <m:r>
                            <a:rPr lang="en-US" sz="2400" b="0" i="1" smtClean="0">
                              <a:latin typeface="Cambria Math"/>
                            </a:rPr>
                            <m:t>𝑏</m:t>
                          </m:r>
                        </m:e>
                        <m:sub>
                          <m:r>
                            <a:rPr lang="en-US" sz="2400" b="0" i="1" smtClean="0">
                              <a:latin typeface="Cambria Math"/>
                            </a:rPr>
                            <m:t>0</m:t>
                          </m:r>
                        </m:sub>
                      </m:sSub>
                    </m:oMath>
                  </m:oMathPara>
                </a14:m>
                <a:endParaRPr lang="en-US" sz="2400" b="0" dirty="0" smtClean="0"/>
              </a:p>
              <a:p>
                <a:endParaRPr lang="en-US" sz="2400" dirty="0" smtClean="0"/>
              </a:p>
              <a:p>
                <a:r>
                  <a:rPr lang="en-US" sz="2400" dirty="0" smtClean="0"/>
                  <a:t>We want to compute their product</a:t>
                </a:r>
              </a:p>
              <a:p>
                <a:pPr marL="0" indent="0">
                  <a:buNone/>
                </a:pPr>
                <a14:m>
                  <m:oMathPara xmlns:m="http://schemas.openxmlformats.org/officeDocument/2006/math">
                    <m:oMathParaPr>
                      <m:jc m:val="centerGroup"/>
                    </m:oMathParaPr>
                    <m:oMath xmlns:m="http://schemas.openxmlformats.org/officeDocument/2006/math">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𝐴</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𝐵</m:t>
                              </m:r>
                            </m:sub>
                          </m:sSub>
                        </m:e>
                      </m:d>
                      <m:d>
                        <m:dPr>
                          <m:ctrlPr>
                            <a:rPr lang="en-US" sz="2400" b="0" i="1" smtClean="0">
                              <a:latin typeface="Cambria Math"/>
                            </a:rPr>
                          </m:ctrlPr>
                        </m:dPr>
                        <m:e>
                          <m:r>
                            <a:rPr lang="en-US" sz="2400" b="0" i="1" smtClean="0">
                              <a:latin typeface="Cambria Math"/>
                            </a:rPr>
                            <m:t>𝑥</m:t>
                          </m:r>
                        </m:e>
                      </m:d>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𝐴</m:t>
                          </m:r>
                        </m:sub>
                      </m:sSub>
                      <m:d>
                        <m:dPr>
                          <m:ctrlPr>
                            <a:rPr lang="en-US" sz="2400" b="0" i="1" smtClean="0">
                              <a:latin typeface="Cambria Math"/>
                            </a:rPr>
                          </m:ctrlPr>
                        </m:dPr>
                        <m:e>
                          <m:r>
                            <a:rPr lang="en-US" sz="2400" b="0" i="1" smtClean="0">
                              <a:latin typeface="Cambria Math"/>
                            </a:rPr>
                            <m:t>𝑥</m:t>
                          </m:r>
                        </m:e>
                      </m:d>
                      <m:r>
                        <a:rPr lang="en-US" sz="2400" b="0" i="1" smtClean="0">
                          <a:latin typeface="Cambria Math"/>
                        </a:rPr>
                        <m:t>∗</m:t>
                      </m:r>
                      <m:sSub>
                        <m:sSubPr>
                          <m:ctrlPr>
                            <a:rPr lang="en-US" sz="2400" b="0" i="1" smtClean="0">
                              <a:latin typeface="Cambria Math"/>
                            </a:rPr>
                          </m:ctrlPr>
                        </m:sSubPr>
                        <m:e>
                          <m:r>
                            <a:rPr lang="en-US" sz="2400" b="0" i="1" smtClean="0">
                              <a:latin typeface="Cambria Math"/>
                            </a:rPr>
                            <m:t>𝑃</m:t>
                          </m:r>
                        </m:e>
                        <m:sub>
                          <m:r>
                            <a:rPr lang="en-US" sz="2400" b="0" i="1" smtClean="0">
                              <a:latin typeface="Cambria Math"/>
                            </a:rPr>
                            <m:t>𝐵</m:t>
                          </m:r>
                        </m:sub>
                      </m:sSub>
                      <m:d>
                        <m:dPr>
                          <m:ctrlPr>
                            <a:rPr lang="en-US" sz="2400" b="0" i="1" smtClean="0">
                              <a:latin typeface="Cambria Math"/>
                            </a:rPr>
                          </m:ctrlPr>
                        </m:dPr>
                        <m:e>
                          <m:r>
                            <a:rPr lang="en-US" sz="2400" b="0" i="1" smtClean="0">
                              <a:latin typeface="Cambria Math"/>
                            </a:rPr>
                            <m:t>𝑥</m:t>
                          </m:r>
                        </m:e>
                      </m:d>
                      <m:r>
                        <a:rPr lang="en-US" sz="2400" b="0" i="1" smtClean="0">
                          <a:latin typeface="Cambria Math"/>
                        </a:rPr>
                        <m:t>=                              </m:t>
                      </m:r>
                    </m:oMath>
                  </m:oMathPara>
                </a14:m>
                <a:endParaRPr lang="en-US" sz="24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          =</m:t>
                      </m:r>
                      <m:sSup>
                        <m:sSupPr>
                          <m:ctrlPr>
                            <a:rPr lang="en-US" sz="2400" b="0" i="1" smtClean="0">
                              <a:latin typeface="Cambria Math"/>
                            </a:rPr>
                          </m:ctrlPr>
                        </m:sSupPr>
                        <m:e>
                          <m:sSub>
                            <m:sSubPr>
                              <m:ctrlPr>
                                <a:rPr lang="en-US" sz="2400" b="0" i="1" smtClean="0">
                                  <a:latin typeface="Cambria Math"/>
                                </a:rPr>
                              </m:ctrlPr>
                            </m:sSubPr>
                            <m:e>
                              <m:r>
                                <a:rPr lang="en-US" sz="2400" b="0" i="1" smtClean="0">
                                  <a:latin typeface="Cambria Math"/>
                                </a:rPr>
                                <m:t>𝑎</m:t>
                              </m:r>
                            </m:e>
                            <m:sub>
                              <m:r>
                                <a:rPr lang="en-US" sz="2400" b="0" i="1" smtClean="0">
                                  <a:latin typeface="Cambria Math"/>
                                </a:rPr>
                                <m:t>𝑁</m:t>
                              </m:r>
                              <m:r>
                                <a:rPr lang="en-US" sz="2400" b="0" i="1" smtClean="0">
                                  <a:latin typeface="Cambria Math"/>
                                </a:rPr>
                                <m:t>−1</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𝑏</m:t>
                              </m:r>
                            </m:e>
                            <m:sub>
                              <m:r>
                                <a:rPr lang="en-US" sz="2400" b="0" i="1" smtClean="0">
                                  <a:latin typeface="Cambria Math"/>
                                </a:rPr>
                                <m:t>𝑁</m:t>
                              </m:r>
                              <m:r>
                                <a:rPr lang="en-US" sz="2400" b="0" i="1" smtClean="0">
                                  <a:latin typeface="Cambria Math"/>
                                </a:rPr>
                                <m:t>−1</m:t>
                              </m:r>
                            </m:sub>
                          </m:sSub>
                          <m:r>
                            <a:rPr lang="en-US" sz="2400" b="0" i="1" smtClean="0">
                              <a:latin typeface="Cambria Math"/>
                            </a:rPr>
                            <m:t> </m:t>
                          </m:r>
                          <m:r>
                            <a:rPr lang="en-US" sz="2400" b="0" i="1" smtClean="0">
                              <a:latin typeface="Cambria Math"/>
                            </a:rPr>
                            <m:t>𝑥</m:t>
                          </m:r>
                        </m:e>
                        <m:sup>
                          <m:r>
                            <a:rPr lang="en-US" sz="2400" b="0" i="1" smtClean="0">
                              <a:latin typeface="Cambria Math"/>
                            </a:rPr>
                            <m:t>2</m:t>
                          </m:r>
                          <m:r>
                            <a:rPr lang="en-US" sz="2400" b="0" i="1" smtClean="0">
                              <a:latin typeface="Cambria Math"/>
                            </a:rPr>
                            <m:t>𝑁</m:t>
                          </m:r>
                          <m:r>
                            <a:rPr lang="en-US" sz="2400" b="0" i="1" smtClean="0">
                              <a:latin typeface="Cambria Math"/>
                            </a:rPr>
                            <m:t>−1</m:t>
                          </m:r>
                        </m:sup>
                      </m:sSup>
                      <m:r>
                        <a:rPr lang="en-US" sz="2400" b="0" i="1" smtClean="0">
                          <a:latin typeface="Cambria Math"/>
                        </a:rPr>
                        <m:t>+..+</m:t>
                      </m:r>
                      <m:sSub>
                        <m:sSubPr>
                          <m:ctrlPr>
                            <a:rPr lang="en-US" sz="2400" b="0" i="1" smtClean="0">
                              <a:latin typeface="Cambria Math"/>
                            </a:rPr>
                          </m:ctrlPr>
                        </m:sSubPr>
                        <m:e>
                          <m:r>
                            <a:rPr lang="en-US" sz="2400" b="0" i="1" smtClean="0">
                              <a:latin typeface="Cambria Math"/>
                            </a:rPr>
                            <m:t>𝑎</m:t>
                          </m:r>
                        </m:e>
                        <m:sub>
                          <m:r>
                            <a:rPr lang="en-US" sz="2400" b="0" i="1" smtClean="0">
                              <a:latin typeface="Cambria Math"/>
                            </a:rPr>
                            <m:t>0</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𝑏</m:t>
                          </m:r>
                        </m:e>
                        <m:sub>
                          <m:r>
                            <a:rPr lang="en-US" sz="2400" b="0" i="1" smtClean="0">
                              <a:latin typeface="Cambria Math"/>
                            </a:rPr>
                            <m:t>0</m:t>
                          </m:r>
                        </m:sub>
                      </m:sSub>
                    </m:oMath>
                  </m:oMathPara>
                </a14:m>
                <a:endParaRPr lang="en-US" sz="2400" dirty="0" smtClean="0"/>
              </a:p>
              <a:p>
                <a:pPr marL="0" indent="0">
                  <a:buNone/>
                </a:pPr>
                <a:endParaRPr lang="en-US" sz="2400" dirty="0" smtClean="0"/>
              </a:p>
              <a:p>
                <a:r>
                  <a:rPr lang="en-US" sz="2400" dirty="0" smtClean="0"/>
                  <a:t>By definition, this means cross-multiplying their coefficients</a:t>
                </a:r>
              </a:p>
              <a:p>
                <a:r>
                  <a:rPr lang="en-US" sz="2400" dirty="0" smtClean="0"/>
                  <a:t>The computation is heavy, but it can be sped up with FFT</a:t>
                </a:r>
              </a:p>
              <a:p>
                <a:r>
                  <a:rPr lang="en-US" sz="2400" dirty="0" smtClean="0"/>
                  <a:t>In the following slides, you will find out why and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4495800"/>
              </a:xfrm>
              <a:blipFill rotWithShape="1">
                <a:blip r:embed="rId2"/>
                <a:stretch>
                  <a:fillRect l="-963" t="-1085" b="-5970"/>
                </a:stretch>
              </a:blipFill>
            </p:spPr>
            <p:txBody>
              <a:bodyPr/>
              <a:lstStyle/>
              <a:p>
                <a:r>
                  <a:rPr lang="en-US">
                    <a:noFill/>
                  </a:rPr>
                  <a:t> </a:t>
                </a:r>
              </a:p>
            </p:txBody>
          </p:sp>
        </mc:Fallback>
      </mc:AlternateContent>
    </p:spTree>
    <p:extLst>
      <p:ext uri="{BB962C8B-B14F-4D97-AF65-F5344CB8AC3E}">
        <p14:creationId xmlns:p14="http://schemas.microsoft.com/office/powerpoint/2010/main" val="2565776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Consider the following two polynomials</a:t>
            </a:r>
            <a:endParaRPr lang="en-US" sz="3600" dirty="0"/>
          </a:p>
        </p:txBody>
      </p:sp>
      <mc:AlternateContent xmlns:mc="http://schemas.openxmlformats.org/markup-compatibility/2006" xmlns:a14="http://schemas.microsoft.com/office/drawing/2010/main">
        <mc:Choice Requires="a14">
          <p:sp>
            <p:nvSpPr>
              <p:cNvPr id="5" name="TextBox 4"/>
              <p:cNvSpPr txBox="1"/>
              <p:nvPr/>
            </p:nvSpPr>
            <p:spPr>
              <a:xfrm>
                <a:off x="2876696" y="1799454"/>
                <a:ext cx="3445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𝐵</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445943" cy="36933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76696" y="1383268"/>
                <a:ext cx="3472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𝐴</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76696" y="1383268"/>
                <a:ext cx="3472104"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40427" y="4343400"/>
                <a:ext cx="4518480"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𝐶</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𝐴</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𝐵</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6</m:t>
                          </m:r>
                        </m:sub>
                      </m:sSub>
                      <m:sSup>
                        <m:sSupPr>
                          <m:ctrlPr>
                            <a:rPr lang="en-US" b="0" i="1" smtClean="0">
                              <a:latin typeface="Cambria Math"/>
                            </a:rPr>
                          </m:ctrlPr>
                        </m:sSupPr>
                        <m:e>
                          <m:r>
                            <a:rPr lang="en-US" b="0" i="1" smtClean="0">
                              <a:latin typeface="Cambria Math"/>
                            </a:rPr>
                            <m:t>𝑥</m:t>
                          </m:r>
                        </m:e>
                        <m:sup>
                          <m:r>
                            <a:rPr lang="en-US" b="0" i="1" smtClean="0">
                              <a:latin typeface="Cambria Math"/>
                            </a:rPr>
                            <m:t>6</m:t>
                          </m:r>
                        </m:sup>
                      </m:sSup>
                    </m:oMath>
                  </m:oMathPara>
                </a14:m>
                <a:endParaRPr lang="en-US" b="0" i="1" dirty="0" smtClean="0">
                  <a:latin typeface="Cambria Math"/>
                </a:endParaRPr>
              </a:p>
              <a:p>
                <a:pPr algn="ctr"/>
                <a14:m>
                  <m:oMathPara xmlns:m="http://schemas.openxmlformats.org/officeDocument/2006/math">
                    <m:oMathParaPr>
                      <m:jc m:val="centerGroup"/>
                    </m:oMathParaPr>
                    <m:oMath xmlns:m="http://schemas.openxmlformats.org/officeDocument/2006/math">
                      <m:r>
                        <a:rPr lang="en-US" b="0" i="0"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0</m:t>
                          </m:r>
                        </m:sub>
                      </m:sSub>
                      <m:sSub>
                        <m:sSubPr>
                          <m:ctrlPr>
                            <a:rPr lang="en-US" b="0" i="1" smtClean="0">
                              <a:latin typeface="Cambria Math"/>
                            </a:rPr>
                          </m:ctrlPr>
                        </m:sSubPr>
                        <m:e>
                          <m:r>
                            <a:rPr lang="en-US" b="0" i="1" smtClean="0">
                              <a:latin typeface="Cambria Math"/>
                            </a:rPr>
                            <m:t>𝑏</m:t>
                          </m:r>
                        </m:e>
                        <m:sub>
                          <m:r>
                            <a:rPr lang="en-US" b="0" i="1" smtClean="0">
                              <a:latin typeface="Cambria Math"/>
                            </a:rPr>
                            <m:t>0</m:t>
                          </m:r>
                        </m:sub>
                      </m:sSub>
                      <m:r>
                        <a:rPr lang="en-US" b="0" i="1" smtClean="0">
                          <a:latin typeface="Cambria Math"/>
                        </a:rPr>
                        <m:t>+</m:t>
                      </m:r>
                      <m:d>
                        <m:dPr>
                          <m:ctrlPr>
                            <a:rPr lang="en-US" b="0" i="1" smtClean="0">
                              <a:latin typeface="Cambria Math"/>
                            </a:rPr>
                          </m:ctrlPr>
                        </m:dPr>
                        <m:e>
                          <m:sSub>
                            <m:sSubPr>
                              <m:ctrlPr>
                                <a:rPr lang="en-US" b="0" i="1" smtClean="0">
                                  <a:latin typeface="Cambria Math"/>
                                </a:rPr>
                              </m:ctrlPr>
                            </m:sSubPr>
                            <m:e>
                              <m:r>
                                <a:rPr lang="en-US" b="0" i="1" smtClean="0">
                                  <a:latin typeface="Cambria Math"/>
                                </a:rPr>
                                <m:t>𝑎</m:t>
                              </m:r>
                            </m:e>
                            <m:sub>
                              <m:r>
                                <a:rPr lang="en-US" b="0" i="1" smtClean="0">
                                  <a:latin typeface="Cambria Math"/>
                                </a:rPr>
                                <m:t>1</m:t>
                              </m:r>
                            </m:sub>
                          </m:sSub>
                          <m:sSub>
                            <m:sSubPr>
                              <m:ctrlPr>
                                <a:rPr lang="en-US" b="0" i="1" smtClean="0">
                                  <a:latin typeface="Cambria Math"/>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0</m:t>
                              </m:r>
                            </m:sub>
                          </m:sSub>
                          <m:sSub>
                            <m:sSubPr>
                              <m:ctrlPr>
                                <a:rPr lang="en-US" b="0" i="1" smtClean="0">
                                  <a:latin typeface="Cambria Math"/>
                                </a:rPr>
                              </m:ctrlPr>
                            </m:sSubPr>
                            <m:e>
                              <m:r>
                                <a:rPr lang="en-US" b="0" i="1" smtClean="0">
                                  <a:latin typeface="Cambria Math"/>
                                </a:rPr>
                                <m:t>𝑏</m:t>
                              </m:r>
                            </m:e>
                            <m:sub>
                              <m:r>
                                <a:rPr lang="en-US" b="0" i="1" smtClean="0">
                                  <a:latin typeface="Cambria Math"/>
                                </a:rPr>
                                <m:t>1</m:t>
                              </m:r>
                            </m:sub>
                          </m:sSub>
                        </m:e>
                      </m:d>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b>
                        <m:sSubPr>
                          <m:ctrlPr>
                            <a:rPr lang="en-US" b="0" i="1" smtClean="0">
                              <a:latin typeface="Cambria Math"/>
                            </a:rPr>
                          </m:ctrlPr>
                        </m:sSubPr>
                        <m:e>
                          <m:r>
                            <a:rPr lang="en-US" b="0" i="1" smtClean="0">
                              <a:latin typeface="Cambria Math"/>
                            </a:rPr>
                            <m:t>𝑏</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6</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340427" y="4343400"/>
                <a:ext cx="4518480" cy="646331"/>
              </a:xfrm>
              <a:prstGeom prst="rect">
                <a:avLst/>
              </a:prstGeom>
              <a:blipFill rotWithShape="1">
                <a:blip r:embed="rId4"/>
                <a:stretch>
                  <a:fillRect/>
                </a:stretch>
              </a:blipFill>
            </p:spPr>
            <p:txBody>
              <a:bodyPr/>
              <a:lstStyle/>
              <a:p>
                <a:r>
                  <a:rPr lang="en-US">
                    <a:noFill/>
                  </a:rPr>
                  <a:t> </a:t>
                </a:r>
              </a:p>
            </p:txBody>
          </p:sp>
        </mc:Fallback>
      </mc:AlternateContent>
      <p:sp>
        <p:nvSpPr>
          <p:cNvPr id="8" name="Title 1"/>
          <p:cNvSpPr txBox="1">
            <a:spLocks/>
          </p:cNvSpPr>
          <p:nvPr/>
        </p:nvSpPr>
        <p:spPr>
          <a:xfrm>
            <a:off x="497948" y="3200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Their product is</a:t>
            </a:r>
            <a:endParaRPr lang="en-US" sz="3600" dirty="0"/>
          </a:p>
        </p:txBody>
      </p:sp>
    </p:spTree>
    <p:extLst>
      <p:ext uri="{BB962C8B-B14F-4D97-AF65-F5344CB8AC3E}">
        <p14:creationId xmlns:p14="http://schemas.microsoft.com/office/powerpoint/2010/main" val="611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The coefficients of the product polynomial can be computed from the following outer-product</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8"/>
          </a:xfrm>
          <a:prstGeom prst="rect">
            <a:avLst/>
          </a:prstGeom>
        </p:spPr>
      </p:pic>
    </p:spTree>
    <p:extLst>
      <p:ext uri="{BB962C8B-B14F-4D97-AF65-F5344CB8AC3E}">
        <p14:creationId xmlns:p14="http://schemas.microsoft.com/office/powerpoint/2010/main" val="3649672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means computing the product of each pair of coefficients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5258447"/>
          </a:xfrm>
          <a:prstGeom prst="rect">
            <a:avLst/>
          </a:prstGeom>
        </p:spPr>
      </p:pic>
    </p:spTree>
    <p:extLst>
      <p:ext uri="{BB962C8B-B14F-4D97-AF65-F5344CB8AC3E}">
        <p14:creationId xmlns:p14="http://schemas.microsoft.com/office/powerpoint/2010/main" val="876207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Tree>
    <p:extLst>
      <p:ext uri="{BB962C8B-B14F-4D97-AF65-F5344CB8AC3E}">
        <p14:creationId xmlns:p14="http://schemas.microsoft.com/office/powerpoint/2010/main" val="2405743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Tree>
    <p:extLst>
      <p:ext uri="{BB962C8B-B14F-4D97-AF65-F5344CB8AC3E}">
        <p14:creationId xmlns:p14="http://schemas.microsoft.com/office/powerpoint/2010/main" val="10179882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Tree>
    <p:extLst>
      <p:ext uri="{BB962C8B-B14F-4D97-AF65-F5344CB8AC3E}">
        <p14:creationId xmlns:p14="http://schemas.microsoft.com/office/powerpoint/2010/main" val="951611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then adding the terms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Tree>
    <p:extLst>
      <p:ext uri="{BB962C8B-B14F-4D97-AF65-F5344CB8AC3E}">
        <p14:creationId xmlns:p14="http://schemas.microsoft.com/office/powerpoint/2010/main" val="2681468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
        <p:nvSpPr>
          <p:cNvPr id="5" name="Title 1"/>
          <p:cNvSpPr>
            <a:spLocks noGrp="1"/>
          </p:cNvSpPr>
          <p:nvPr>
            <p:ph type="title"/>
          </p:nvPr>
        </p:nvSpPr>
        <p:spPr/>
        <p:txBody>
          <a:bodyPr>
            <a:normAutofit/>
          </a:bodyPr>
          <a:lstStyle/>
          <a:p>
            <a:r>
              <a:rPr lang="en-US" dirty="0" smtClean="0"/>
              <a:t>And then adding the terms</a:t>
            </a:r>
            <a:endParaRPr lang="en-US" dirty="0"/>
          </a:p>
        </p:txBody>
      </p:sp>
    </p:spTree>
    <p:extLst>
      <p:ext uri="{BB962C8B-B14F-4D97-AF65-F5344CB8AC3E}">
        <p14:creationId xmlns:p14="http://schemas.microsoft.com/office/powerpoint/2010/main" val="3649138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
        <p:nvSpPr>
          <p:cNvPr id="5" name="Title 1"/>
          <p:cNvSpPr>
            <a:spLocks noGrp="1"/>
          </p:cNvSpPr>
          <p:nvPr>
            <p:ph type="title"/>
          </p:nvPr>
        </p:nvSpPr>
        <p:spPr/>
        <p:txBody>
          <a:bodyPr>
            <a:normAutofit/>
          </a:bodyPr>
          <a:lstStyle/>
          <a:p>
            <a:r>
              <a:rPr lang="en-US" dirty="0" smtClean="0"/>
              <a:t>And then adding the terms</a:t>
            </a:r>
            <a:endParaRPr lang="en-US" dirty="0"/>
          </a:p>
        </p:txBody>
      </p:sp>
    </p:spTree>
    <p:extLst>
      <p:ext uri="{BB962C8B-B14F-4D97-AF65-F5344CB8AC3E}">
        <p14:creationId xmlns:p14="http://schemas.microsoft.com/office/powerpoint/2010/main" val="2393266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9552"/>
            <a:ext cx="9144000" cy="5258447"/>
          </a:xfrm>
          <a:prstGeom prst="rect">
            <a:avLst/>
          </a:prstGeom>
        </p:spPr>
      </p:pic>
      <p:sp>
        <p:nvSpPr>
          <p:cNvPr id="5" name="Title 1"/>
          <p:cNvSpPr>
            <a:spLocks noGrp="1"/>
          </p:cNvSpPr>
          <p:nvPr>
            <p:ph type="title"/>
          </p:nvPr>
        </p:nvSpPr>
        <p:spPr/>
        <p:txBody>
          <a:bodyPr>
            <a:normAutofit/>
          </a:bodyPr>
          <a:lstStyle/>
          <a:p>
            <a:r>
              <a:rPr lang="en-US" dirty="0" smtClean="0"/>
              <a:t>And then adding the terms</a:t>
            </a:r>
            <a:endParaRPr lang="en-US" dirty="0"/>
          </a:p>
        </p:txBody>
      </p:sp>
    </p:spTree>
    <p:extLst>
      <p:ext uri="{BB962C8B-B14F-4D97-AF65-F5344CB8AC3E}">
        <p14:creationId xmlns:p14="http://schemas.microsoft.com/office/powerpoint/2010/main" val="3129616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The explicit form of a polynomial is given by the list of coefficients and we can use it to compute the polynomial’s values at any point (for any variable)</a:t>
            </a:r>
          </a:p>
          <a:p>
            <a:r>
              <a:rPr lang="en-US" sz="2400" dirty="0" smtClean="0"/>
              <a:t>This operation is called </a:t>
            </a:r>
            <a:r>
              <a:rPr lang="en-US" sz="2400" b="1" u="sng" dirty="0" smtClean="0"/>
              <a:t>Evaluation</a:t>
            </a:r>
          </a:p>
          <a:p>
            <a:endParaRPr lang="en-US" sz="2400" dirty="0" smtClean="0"/>
          </a:p>
          <a:p>
            <a:endParaRPr lang="en-US" sz="2400" dirty="0"/>
          </a:p>
          <a:p>
            <a:r>
              <a:rPr lang="en-US" sz="2400" dirty="0" smtClean="0"/>
              <a:t>In reverse, if we have the values of a polynomial of order N at </a:t>
            </a:r>
            <a:r>
              <a:rPr lang="en-US" sz="2400" dirty="0" err="1" smtClean="0"/>
              <a:t>at</a:t>
            </a:r>
            <a:r>
              <a:rPr lang="en-US" sz="2400" dirty="0" smtClean="0"/>
              <a:t> least N distinct points, we can determine its coefficients</a:t>
            </a:r>
          </a:p>
          <a:p>
            <a:r>
              <a:rPr lang="en-US" sz="2400" dirty="0" smtClean="0"/>
              <a:t>This operation is called </a:t>
            </a:r>
            <a:r>
              <a:rPr lang="en-US" sz="2400" b="1" u="sng" dirty="0" smtClean="0"/>
              <a:t>Interpolation</a:t>
            </a:r>
            <a:endParaRPr lang="en-US" sz="2400" b="1" u="sng" dirty="0"/>
          </a:p>
        </p:txBody>
      </p:sp>
    </p:spTree>
    <p:extLst>
      <p:ext uri="{BB962C8B-B14F-4D97-AF65-F5344CB8AC3E}">
        <p14:creationId xmlns:p14="http://schemas.microsoft.com/office/powerpoint/2010/main" val="3858213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400" dirty="0" smtClean="0"/>
                  <a:t>However, evaluating polynomials takes up a lot of computation too. Same for multiplying the resulting values.</a:t>
                </a:r>
              </a:p>
              <a:p>
                <a:r>
                  <a:rPr lang="en-US" sz="2400" dirty="0" smtClean="0"/>
                  <a:t>We would like to share some of the computation</a:t>
                </a:r>
              </a:p>
              <a:p>
                <a:r>
                  <a:rPr lang="en-US" sz="2400" dirty="0" smtClean="0"/>
                  <a:t>For example, evaluating at pairs of the form </a:t>
                </a:r>
                <a14:m>
                  <m:oMath xmlns:m="http://schemas.openxmlformats.org/officeDocument/2006/math">
                    <m:r>
                      <a:rPr lang="en-US" sz="2400" b="0" i="1" smtClean="0">
                        <a:latin typeface="Cambria Math"/>
                      </a:rPr>
                      <m:t>(</m:t>
                    </m:r>
                    <m:r>
                      <a:rPr lang="en-US" sz="2400" b="0" i="1" smtClean="0">
                        <a:latin typeface="Cambria Math"/>
                      </a:rPr>
                      <m:t>𝑐</m:t>
                    </m:r>
                    <m:r>
                      <a:rPr lang="en-US" sz="2400" b="0" i="1" smtClean="0">
                        <a:latin typeface="Cambria Math"/>
                      </a:rPr>
                      <m:t>,−</m:t>
                    </m:r>
                    <m:r>
                      <a:rPr lang="en-US" sz="2400" b="0" i="1" smtClean="0">
                        <a:latin typeface="Cambria Math"/>
                      </a:rPr>
                      <m:t>𝑐</m:t>
                    </m:r>
                    <m:r>
                      <a:rPr lang="en-US" sz="2400" b="0" i="1" smtClean="0">
                        <a:latin typeface="Cambria Math"/>
                      </a:rPr>
                      <m:t>)</m:t>
                    </m:r>
                  </m:oMath>
                </a14:m>
                <a:endParaRPr lang="en-US" sz="2400" dirty="0" smtClean="0"/>
              </a:p>
              <a:p>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a:rPr>
                        <m:t>𝑃</m:t>
                      </m:r>
                      <m:d>
                        <m:dPr>
                          <m:ctrlPr>
                            <a:rPr lang="en-US" sz="1800" b="0" i="1" smtClean="0">
                              <a:latin typeface="Cambria Math"/>
                            </a:rPr>
                          </m:ctrlPr>
                        </m:dPr>
                        <m:e>
                          <m:r>
                            <a:rPr lang="en-US" sz="1800" b="0" i="1" smtClean="0">
                              <a:latin typeface="Cambria Math"/>
                            </a:rPr>
                            <m:t>𝑐</m:t>
                          </m:r>
                        </m:e>
                      </m:d>
                      <m:r>
                        <a:rPr lang="en-US" sz="1800" b="0" i="1" smtClean="0">
                          <a:latin typeface="Cambria Math"/>
                        </a:rPr>
                        <m:t>=</m:t>
                      </m:r>
                      <m:nary>
                        <m:naryPr>
                          <m:chr m:val="∑"/>
                          <m:ctrlPr>
                            <a:rPr lang="en-US" sz="1800" b="0" i="1" smtClean="0">
                              <a:latin typeface="Cambria Math"/>
                            </a:rPr>
                          </m:ctrlPr>
                        </m:naryPr>
                        <m:sub>
                          <m:r>
                            <m:rPr>
                              <m:brk m:alnAt="23"/>
                            </m:rPr>
                            <a:rPr lang="en-US" sz="1800" b="0" i="1" smtClean="0">
                              <a:latin typeface="Cambria Math"/>
                            </a:rPr>
                            <m:t>𝑘</m:t>
                          </m:r>
                          <m:r>
                            <a:rPr lang="en-US" sz="1800" b="0" i="1" smtClean="0">
                              <a:latin typeface="Cambria Math"/>
                            </a:rPr>
                            <m:t>=0</m:t>
                          </m:r>
                        </m:sub>
                        <m:sup>
                          <m:f>
                            <m:fPr>
                              <m:ctrlPr>
                                <a:rPr lang="en-US" sz="1800" b="0" i="1" smtClean="0">
                                  <a:latin typeface="Cambria Math"/>
                                </a:rPr>
                              </m:ctrlPr>
                            </m:fPr>
                            <m:num>
                              <m:r>
                                <a:rPr lang="en-US" sz="1800" b="0" i="1" smtClean="0">
                                  <a:latin typeface="Cambria Math"/>
                                </a:rPr>
                                <m:t>𝑁</m:t>
                              </m:r>
                            </m:num>
                            <m:den>
                              <m:r>
                                <a:rPr lang="en-US" sz="1800" b="0" i="1" smtClean="0">
                                  <a:latin typeface="Cambria Math"/>
                                </a:rPr>
                                <m:t>2</m:t>
                              </m:r>
                            </m:den>
                          </m:f>
                          <m:r>
                            <a:rPr lang="en-US" sz="1800" b="0" i="1" smtClean="0">
                              <a:latin typeface="Cambria Math"/>
                            </a:rPr>
                            <m:t>−1</m:t>
                          </m:r>
                        </m:sup>
                        <m:e>
                          <m:sSub>
                            <m:sSubPr>
                              <m:ctrlPr>
                                <a:rPr lang="en-US" sz="1800" b="0" i="1" smtClean="0">
                                  <a:latin typeface="Cambria Math"/>
                                </a:rPr>
                              </m:ctrlPr>
                            </m:sSubPr>
                            <m:e>
                              <m:r>
                                <a:rPr lang="en-US" sz="1800" b="0" i="1" smtClean="0">
                                  <a:latin typeface="Cambria Math"/>
                                </a:rPr>
                                <m:t>𝑎</m:t>
                              </m:r>
                            </m:e>
                            <m:sub>
                              <m:r>
                                <a:rPr lang="en-US" sz="1800" b="0" i="1" smtClean="0">
                                  <a:latin typeface="Cambria Math"/>
                                </a:rPr>
                                <m:t>2</m:t>
                              </m:r>
                              <m:r>
                                <a:rPr lang="en-US" sz="1800" b="0" i="1" smtClean="0">
                                  <a:latin typeface="Cambria Math"/>
                                </a:rPr>
                                <m:t>𝑘</m:t>
                              </m:r>
                            </m:sub>
                          </m:sSub>
                          <m:sSup>
                            <m:sSupPr>
                              <m:ctrlPr>
                                <a:rPr lang="en-US" sz="1800" b="0" i="1" smtClean="0">
                                  <a:latin typeface="Cambria Math"/>
                                </a:rPr>
                              </m:ctrlPr>
                            </m:sSupPr>
                            <m:e>
                              <m:r>
                                <a:rPr lang="en-US" sz="1800" b="0" i="1" smtClean="0">
                                  <a:latin typeface="Cambria Math"/>
                                </a:rPr>
                                <m:t>𝑐</m:t>
                              </m:r>
                            </m:e>
                            <m:sup>
                              <m:r>
                                <a:rPr lang="en-US" sz="1800" b="0" i="1" smtClean="0">
                                  <a:latin typeface="Cambria Math"/>
                                </a:rPr>
                                <m:t>2</m:t>
                              </m:r>
                              <m:r>
                                <a:rPr lang="en-US" sz="1800" b="0" i="1" smtClean="0">
                                  <a:latin typeface="Cambria Math"/>
                                </a:rPr>
                                <m:t>𝑘</m:t>
                              </m:r>
                            </m:sup>
                          </m:sSup>
                          <m:r>
                            <a:rPr lang="en-US" sz="1800" b="0" i="1" smtClean="0">
                              <a:latin typeface="Cambria Math"/>
                            </a:rPr>
                            <m:t>+</m:t>
                          </m:r>
                        </m:e>
                      </m:nary>
                      <m:nary>
                        <m:naryPr>
                          <m:chr m:val="∑"/>
                          <m:ctrlPr>
                            <a:rPr lang="en-US" sz="1800" b="0" i="1" smtClean="0">
                              <a:latin typeface="Cambria Math"/>
                            </a:rPr>
                          </m:ctrlPr>
                        </m:naryPr>
                        <m:sub>
                          <m:r>
                            <m:rPr>
                              <m:brk m:alnAt="23"/>
                            </m:rPr>
                            <a:rPr lang="en-US" sz="1800" b="0" i="1" smtClean="0">
                              <a:latin typeface="Cambria Math"/>
                            </a:rPr>
                            <m:t>𝑘</m:t>
                          </m:r>
                          <m:r>
                            <a:rPr lang="en-US" sz="1800" b="0" i="1" smtClean="0">
                              <a:latin typeface="Cambria Math"/>
                            </a:rPr>
                            <m:t>=0</m:t>
                          </m:r>
                        </m:sub>
                        <m:sup>
                          <m:f>
                            <m:fPr>
                              <m:ctrlPr>
                                <a:rPr lang="en-US" sz="1800" b="0" i="1" smtClean="0">
                                  <a:latin typeface="Cambria Math"/>
                                </a:rPr>
                              </m:ctrlPr>
                            </m:fPr>
                            <m:num>
                              <m:r>
                                <a:rPr lang="en-US" sz="1800" b="0" i="1" smtClean="0">
                                  <a:latin typeface="Cambria Math"/>
                                </a:rPr>
                                <m:t>𝑁</m:t>
                              </m:r>
                            </m:num>
                            <m:den>
                              <m:r>
                                <a:rPr lang="en-US" sz="1800" b="0" i="1" smtClean="0">
                                  <a:latin typeface="Cambria Math"/>
                                </a:rPr>
                                <m:t>2</m:t>
                              </m:r>
                            </m:den>
                          </m:f>
                          <m:r>
                            <a:rPr lang="en-US" sz="1800" b="0" i="1" smtClean="0">
                              <a:latin typeface="Cambria Math"/>
                            </a:rPr>
                            <m:t>−1</m:t>
                          </m:r>
                        </m:sup>
                        <m:e>
                          <m:sSub>
                            <m:sSubPr>
                              <m:ctrlPr>
                                <a:rPr lang="en-US" sz="1800" b="0" i="1" smtClean="0">
                                  <a:latin typeface="Cambria Math"/>
                                </a:rPr>
                              </m:ctrlPr>
                            </m:sSubPr>
                            <m:e>
                              <m:r>
                                <a:rPr lang="en-US" sz="1800" b="0" i="1" smtClean="0">
                                  <a:latin typeface="Cambria Math"/>
                                </a:rPr>
                                <m:t>𝑎</m:t>
                              </m:r>
                            </m:e>
                            <m:sub>
                              <m:r>
                                <a:rPr lang="en-US" sz="1800" b="0" i="1" smtClean="0">
                                  <a:latin typeface="Cambria Math"/>
                                </a:rPr>
                                <m:t>2</m:t>
                              </m:r>
                              <m:r>
                                <a:rPr lang="en-US" sz="1800" b="0" i="1" smtClean="0">
                                  <a:latin typeface="Cambria Math"/>
                                </a:rPr>
                                <m:t>𝑘</m:t>
                              </m:r>
                              <m:r>
                                <a:rPr lang="en-US" sz="1800" b="0" i="1" smtClean="0">
                                  <a:latin typeface="Cambria Math"/>
                                </a:rPr>
                                <m:t>+1</m:t>
                              </m:r>
                            </m:sub>
                          </m:sSub>
                          <m:sSup>
                            <m:sSupPr>
                              <m:ctrlPr>
                                <a:rPr lang="en-US" sz="1800" b="0" i="1" smtClean="0">
                                  <a:latin typeface="Cambria Math"/>
                                </a:rPr>
                              </m:ctrlPr>
                            </m:sSupPr>
                            <m:e>
                              <m:r>
                                <a:rPr lang="en-US" sz="1800" b="0" i="1" smtClean="0">
                                  <a:latin typeface="Cambria Math"/>
                                </a:rPr>
                                <m:t>𝑐</m:t>
                              </m:r>
                            </m:e>
                            <m:sup>
                              <m:r>
                                <a:rPr lang="en-US" sz="1800" b="0" i="1" smtClean="0">
                                  <a:latin typeface="Cambria Math"/>
                                </a:rPr>
                                <m:t>2</m:t>
                              </m:r>
                              <m:r>
                                <a:rPr lang="en-US" sz="1800" b="0" i="1" smtClean="0">
                                  <a:latin typeface="Cambria Math"/>
                                </a:rPr>
                                <m:t>𝑘</m:t>
                              </m:r>
                              <m:r>
                                <a:rPr lang="en-US" sz="1800" b="0" i="1" smtClean="0">
                                  <a:latin typeface="Cambria Math"/>
                                </a:rPr>
                                <m:t>+1</m:t>
                              </m:r>
                            </m:sup>
                          </m:sSup>
                        </m:e>
                      </m:nary>
                      <m:r>
                        <a:rPr lang="en-US" sz="1800" b="0" i="1" smtClean="0">
                          <a:latin typeface="Cambria Math"/>
                        </a:rPr>
                        <m:t>=</m:t>
                      </m:r>
                      <m:nary>
                        <m:naryPr>
                          <m:chr m:val="∑"/>
                          <m:ctrlPr>
                            <a:rPr lang="en-US" sz="1800" b="0" i="1" smtClean="0">
                              <a:latin typeface="Cambria Math"/>
                            </a:rPr>
                          </m:ctrlPr>
                        </m:naryPr>
                        <m:sub>
                          <m:r>
                            <m:rPr>
                              <m:brk m:alnAt="23"/>
                            </m:rPr>
                            <a:rPr lang="en-US" sz="1800" b="0" i="1" smtClean="0">
                              <a:latin typeface="Cambria Math"/>
                            </a:rPr>
                            <m:t>𝑘</m:t>
                          </m:r>
                          <m:r>
                            <a:rPr lang="en-US" sz="1800" b="0" i="1" smtClean="0">
                              <a:latin typeface="Cambria Math"/>
                            </a:rPr>
                            <m:t>=0</m:t>
                          </m:r>
                        </m:sub>
                        <m:sup>
                          <m:f>
                            <m:fPr>
                              <m:ctrlPr>
                                <a:rPr lang="en-US" sz="1800" b="0" i="1" smtClean="0">
                                  <a:latin typeface="Cambria Math"/>
                                </a:rPr>
                              </m:ctrlPr>
                            </m:fPr>
                            <m:num>
                              <m:r>
                                <a:rPr lang="en-US" sz="1800" b="0" i="1" smtClean="0">
                                  <a:latin typeface="Cambria Math"/>
                                </a:rPr>
                                <m:t>𝑁</m:t>
                              </m:r>
                            </m:num>
                            <m:den>
                              <m:r>
                                <a:rPr lang="en-US" sz="1800" b="0" i="1" smtClean="0">
                                  <a:latin typeface="Cambria Math"/>
                                </a:rPr>
                                <m:t>2</m:t>
                              </m:r>
                            </m:den>
                          </m:f>
                          <m:r>
                            <a:rPr lang="en-US" sz="1800" b="0" i="1" smtClean="0">
                              <a:latin typeface="Cambria Math"/>
                            </a:rPr>
                            <m:t>−1</m:t>
                          </m:r>
                        </m:sup>
                        <m:e>
                          <m:sSub>
                            <m:sSubPr>
                              <m:ctrlPr>
                                <a:rPr lang="en-US" sz="1800" b="0" i="1" smtClean="0">
                                  <a:latin typeface="Cambria Math"/>
                                </a:rPr>
                              </m:ctrlPr>
                            </m:sSubPr>
                            <m:e>
                              <m:r>
                                <a:rPr lang="en-US" sz="1800" b="0" i="1" smtClean="0">
                                  <a:latin typeface="Cambria Math"/>
                                </a:rPr>
                                <m:t>𝑎</m:t>
                              </m:r>
                            </m:e>
                            <m:sub>
                              <m:r>
                                <a:rPr lang="en-US" sz="1800" b="0" i="1" smtClean="0">
                                  <a:latin typeface="Cambria Math"/>
                                </a:rPr>
                                <m:t>2</m:t>
                              </m:r>
                              <m:r>
                                <a:rPr lang="en-US" sz="1800" b="0" i="1" smtClean="0">
                                  <a:latin typeface="Cambria Math"/>
                                </a:rPr>
                                <m:t>𝑘</m:t>
                              </m:r>
                            </m:sub>
                          </m:sSub>
                          <m:sSup>
                            <m:sSupPr>
                              <m:ctrlPr>
                                <a:rPr lang="en-US" sz="1800" b="0" i="1" smtClean="0">
                                  <a:latin typeface="Cambria Math"/>
                                </a:rPr>
                              </m:ctrlPr>
                            </m:sSupPr>
                            <m:e>
                              <m:r>
                                <a:rPr lang="en-US" sz="1800" b="0" i="1" smtClean="0">
                                  <a:latin typeface="Cambria Math"/>
                                </a:rPr>
                                <m:t>(−</m:t>
                              </m:r>
                              <m:r>
                                <a:rPr lang="en-US" sz="1800" b="0" i="1" smtClean="0">
                                  <a:latin typeface="Cambria Math"/>
                                </a:rPr>
                                <m:t>𝑐</m:t>
                              </m:r>
                              <m:r>
                                <a:rPr lang="en-US" sz="1800" b="0" i="1" smtClean="0">
                                  <a:latin typeface="Cambria Math"/>
                                </a:rPr>
                                <m:t>)</m:t>
                              </m:r>
                            </m:e>
                            <m:sup>
                              <m:r>
                                <a:rPr lang="en-US" sz="1800" b="0" i="1" smtClean="0">
                                  <a:latin typeface="Cambria Math"/>
                                </a:rPr>
                                <m:t>2</m:t>
                              </m:r>
                              <m:r>
                                <a:rPr lang="en-US" sz="1800" b="0" i="1" smtClean="0">
                                  <a:latin typeface="Cambria Math"/>
                                </a:rPr>
                                <m:t>𝑘</m:t>
                              </m:r>
                            </m:sup>
                          </m:sSup>
                          <m:r>
                            <a:rPr lang="en-US" sz="1800" b="0" i="1" smtClean="0">
                              <a:latin typeface="Cambria Math"/>
                            </a:rPr>
                            <m:t>−</m:t>
                          </m:r>
                        </m:e>
                      </m:nary>
                      <m:nary>
                        <m:naryPr>
                          <m:chr m:val="∑"/>
                          <m:ctrlPr>
                            <a:rPr lang="en-US" sz="1800" b="0" i="1" smtClean="0">
                              <a:latin typeface="Cambria Math"/>
                            </a:rPr>
                          </m:ctrlPr>
                        </m:naryPr>
                        <m:sub>
                          <m:r>
                            <m:rPr>
                              <m:brk m:alnAt="23"/>
                            </m:rPr>
                            <a:rPr lang="en-US" sz="1800" b="0" i="1" smtClean="0">
                              <a:latin typeface="Cambria Math"/>
                            </a:rPr>
                            <m:t>𝑘</m:t>
                          </m:r>
                          <m:r>
                            <a:rPr lang="en-US" sz="1800" b="0" i="1" smtClean="0">
                              <a:latin typeface="Cambria Math"/>
                            </a:rPr>
                            <m:t>=0</m:t>
                          </m:r>
                        </m:sub>
                        <m:sup>
                          <m:f>
                            <m:fPr>
                              <m:ctrlPr>
                                <a:rPr lang="en-US" sz="1800" b="0" i="1" smtClean="0">
                                  <a:latin typeface="Cambria Math"/>
                                </a:rPr>
                              </m:ctrlPr>
                            </m:fPr>
                            <m:num>
                              <m:r>
                                <a:rPr lang="en-US" sz="1800" b="0" i="1" smtClean="0">
                                  <a:latin typeface="Cambria Math"/>
                                </a:rPr>
                                <m:t>𝑁</m:t>
                              </m:r>
                            </m:num>
                            <m:den>
                              <m:r>
                                <a:rPr lang="en-US" sz="1800" b="0" i="1" smtClean="0">
                                  <a:latin typeface="Cambria Math"/>
                                </a:rPr>
                                <m:t>2</m:t>
                              </m:r>
                            </m:den>
                          </m:f>
                          <m:r>
                            <a:rPr lang="en-US" sz="1800" b="0" i="1" smtClean="0">
                              <a:latin typeface="Cambria Math"/>
                            </a:rPr>
                            <m:t>−1</m:t>
                          </m:r>
                        </m:sup>
                        <m:e>
                          <m:sSub>
                            <m:sSubPr>
                              <m:ctrlPr>
                                <a:rPr lang="en-US" sz="1800" b="0" i="1" smtClean="0">
                                  <a:latin typeface="Cambria Math"/>
                                </a:rPr>
                              </m:ctrlPr>
                            </m:sSubPr>
                            <m:e>
                              <m:r>
                                <a:rPr lang="en-US" sz="1800" b="0" i="1" smtClean="0">
                                  <a:latin typeface="Cambria Math"/>
                                </a:rPr>
                                <m:t>𝑎</m:t>
                              </m:r>
                            </m:e>
                            <m:sub>
                              <m:r>
                                <a:rPr lang="en-US" sz="1800" b="0" i="1" smtClean="0">
                                  <a:latin typeface="Cambria Math"/>
                                </a:rPr>
                                <m:t>2</m:t>
                              </m:r>
                              <m:r>
                                <a:rPr lang="en-US" sz="1800" b="0" i="1" smtClean="0">
                                  <a:latin typeface="Cambria Math"/>
                                </a:rPr>
                                <m:t>𝑘</m:t>
                              </m:r>
                              <m:r>
                                <a:rPr lang="en-US" sz="1800" b="0" i="1" smtClean="0">
                                  <a:latin typeface="Cambria Math"/>
                                </a:rPr>
                                <m:t>+1</m:t>
                              </m:r>
                            </m:sub>
                          </m:sSub>
                          <m:r>
                            <a:rPr lang="en-US" sz="1800" b="0" i="1" smtClean="0">
                              <a:latin typeface="Cambria Math"/>
                            </a:rPr>
                            <m:t>(−</m:t>
                          </m:r>
                          <m:sSup>
                            <m:sSupPr>
                              <m:ctrlPr>
                                <a:rPr lang="en-US" sz="1800" b="0" i="1" smtClean="0">
                                  <a:latin typeface="Cambria Math"/>
                                </a:rPr>
                              </m:ctrlPr>
                            </m:sSupPr>
                            <m:e>
                              <m:r>
                                <a:rPr lang="en-US" sz="1800" b="0" i="1" smtClean="0">
                                  <a:latin typeface="Cambria Math"/>
                                </a:rPr>
                                <m:t>𝑐</m:t>
                              </m:r>
                              <m:r>
                                <a:rPr lang="en-US" sz="1800" b="0" i="1" smtClean="0">
                                  <a:latin typeface="Cambria Math"/>
                                </a:rPr>
                                <m:t>)</m:t>
                              </m:r>
                            </m:e>
                            <m:sup>
                              <m:r>
                                <a:rPr lang="en-US" sz="1800" b="0" i="1" smtClean="0">
                                  <a:latin typeface="Cambria Math"/>
                                </a:rPr>
                                <m:t>2</m:t>
                              </m:r>
                              <m:r>
                                <a:rPr lang="en-US" sz="1800" b="0" i="1" smtClean="0">
                                  <a:latin typeface="Cambria Math"/>
                                </a:rPr>
                                <m:t>𝑘</m:t>
                              </m:r>
                              <m:r>
                                <a:rPr lang="en-US" sz="1800" b="0" i="1" smtClean="0">
                                  <a:latin typeface="Cambria Math"/>
                                </a:rPr>
                                <m:t>+1</m:t>
                              </m:r>
                            </m:sup>
                          </m:sSup>
                        </m:e>
                      </m:nary>
                    </m:oMath>
                  </m:oMathPara>
                </a14:m>
                <a:endParaRPr lang="en-US" sz="1800" dirty="0"/>
              </a:p>
              <a:p>
                <a:endParaRPr lang="en-US" sz="2400" dirty="0" smtClean="0"/>
              </a:p>
              <a:p>
                <a:r>
                  <a:rPr lang="en-US" sz="2400" dirty="0" smtClean="0"/>
                  <a:t>Thus, we can share some of the computation already performed for some number when evaluating at its negative</a:t>
                </a:r>
              </a:p>
              <a:p>
                <a:r>
                  <a:rPr lang="en-US" sz="2400" dirty="0" smtClean="0"/>
                  <a:t>But, we need even more such symmetries between points</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887" b="-270"/>
                </a:stretch>
              </a:blipFill>
            </p:spPr>
            <p:txBody>
              <a:bodyPr/>
              <a:lstStyle/>
              <a:p>
                <a:r>
                  <a:rPr lang="en-US">
                    <a:noFill/>
                  </a:rPr>
                  <a:t> </a:t>
                </a:r>
              </a:p>
            </p:txBody>
          </p:sp>
        </mc:Fallback>
      </mc:AlternateContent>
    </p:spTree>
    <p:extLst>
      <p:ext uri="{BB962C8B-B14F-4D97-AF65-F5344CB8AC3E}">
        <p14:creationId xmlns:p14="http://schemas.microsoft.com/office/powerpoint/2010/main" val="2921433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400" dirty="0" smtClean="0"/>
                  <a:t>The key is choosing the points where we evaluate the polynomial</a:t>
                </a:r>
              </a:p>
              <a:p>
                <a:r>
                  <a:rPr lang="en-US" sz="2400" dirty="0" smtClean="0"/>
                  <a:t>These points have to share some of the computation</a:t>
                </a:r>
              </a:p>
              <a:p>
                <a:endParaRPr lang="en-US" sz="2400" dirty="0"/>
              </a:p>
              <a:p>
                <a:r>
                  <a:rPr lang="en-US" sz="2400" dirty="0" smtClean="0"/>
                  <a:t>A popular method is to use the Nth primitive root of the unity and its powers</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a:ea typeface="Cambria Math"/>
                        </a:rPr>
                        <m:t>𝜔</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𝑒</m:t>
                          </m:r>
                        </m:e>
                        <m:sup>
                          <m:r>
                            <a:rPr lang="en-US" sz="2400" b="0" i="1" smtClean="0">
                              <a:latin typeface="Cambria Math"/>
                              <a:ea typeface="Cambria Math"/>
                            </a:rPr>
                            <m:t>−</m:t>
                          </m:r>
                          <m:f>
                            <m:fPr>
                              <m:ctrlPr>
                                <a:rPr lang="en-US" sz="2400" b="0" i="1" smtClean="0">
                                  <a:latin typeface="Cambria Math"/>
                                  <a:ea typeface="Cambria Math"/>
                                </a:rPr>
                              </m:ctrlPr>
                            </m:fPr>
                            <m:num>
                              <m:r>
                                <a:rPr lang="en-US" sz="2400" b="0" i="1" smtClean="0">
                                  <a:latin typeface="Cambria Math"/>
                                  <a:ea typeface="Cambria Math"/>
                                </a:rPr>
                                <m:t>2</m:t>
                              </m:r>
                              <m:r>
                                <a:rPr lang="en-US" sz="2400" b="0" i="1" smtClean="0">
                                  <a:latin typeface="Cambria Math"/>
                                  <a:ea typeface="Cambria Math"/>
                                </a:rPr>
                                <m:t>𝜋</m:t>
                              </m:r>
                              <m:r>
                                <a:rPr lang="en-US" sz="2400" b="0" i="1" smtClean="0">
                                  <a:latin typeface="Cambria Math"/>
                                  <a:ea typeface="Cambria Math"/>
                                </a:rPr>
                                <m:t>𝑖</m:t>
                              </m:r>
                            </m:num>
                            <m:den>
                              <m:r>
                                <a:rPr lang="en-US" sz="2400" b="0" i="1" smtClean="0">
                                  <a:latin typeface="Cambria Math"/>
                                  <a:ea typeface="Cambria Math"/>
                                </a:rPr>
                                <m:t>𝑁</m:t>
                              </m:r>
                            </m:den>
                          </m:f>
                        </m:sup>
                      </m:sSup>
                    </m:oMath>
                  </m:oMathPara>
                </a14:m>
                <a:endParaRPr lang="en-US" sz="2400" dirty="0" smtClean="0"/>
              </a:p>
              <a:p>
                <a:endParaRPr lang="en-US" sz="2400" dirty="0"/>
              </a:p>
              <a:p>
                <a:r>
                  <a:rPr lang="en-US" sz="2400" dirty="0" smtClean="0"/>
                  <a:t>The advantage is that we can find as many roots as we need on the Unit Circle, to have enough points for the degree of the polynomial</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887" r="-1778"/>
                </a:stretch>
              </a:blipFill>
            </p:spPr>
            <p:txBody>
              <a:bodyPr/>
              <a:lstStyle/>
              <a:p>
                <a:r>
                  <a:rPr lang="en-US">
                    <a:noFill/>
                  </a:rPr>
                  <a:t> </a:t>
                </a:r>
              </a:p>
            </p:txBody>
          </p:sp>
        </mc:Fallback>
      </mc:AlternateContent>
    </p:spTree>
    <p:extLst>
      <p:ext uri="{BB962C8B-B14F-4D97-AF65-F5344CB8AC3E}">
        <p14:creationId xmlns:p14="http://schemas.microsoft.com/office/powerpoint/2010/main" val="731498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smtClean="0"/>
              <a:t>Look at the symmetry of these roots on the Unit Circle</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3"/>
          </a:xfrm>
        </p:spPr>
      </p:pic>
    </p:spTree>
    <p:extLst>
      <p:ext uri="{BB962C8B-B14F-4D97-AF65-F5344CB8AC3E}">
        <p14:creationId xmlns:p14="http://schemas.microsoft.com/office/powerpoint/2010/main" val="2758997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3499347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15240716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705519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1053225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N=5</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18552106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N=6</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3770576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N=7</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1316794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the following polynomial</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5983069"/>
                <a:ext cx="7391400" cy="646331"/>
              </a:xfrm>
              <a:prstGeom prst="rect">
                <a:avLst/>
              </a:prstGeom>
              <a:noFill/>
            </p:spPr>
            <p:txBody>
              <a:bodyPr wrap="square" rtlCol="0">
                <a:spAutoFit/>
              </a:bodyPr>
              <a:lstStyle/>
              <a:p>
                <a:r>
                  <a:rPr lang="en-US" dirty="0" smtClean="0"/>
                  <a:t>We can look at it as a sum, whose terms are powers of </a:t>
                </a:r>
                <a14:m>
                  <m:oMath xmlns:m="http://schemas.openxmlformats.org/officeDocument/2006/math">
                    <m:r>
                      <a:rPr lang="en-US" b="0" i="1" smtClean="0">
                        <a:latin typeface="Cambria Math"/>
                      </a:rPr>
                      <m:t>𝑥</m:t>
                    </m:r>
                  </m:oMath>
                </a14:m>
                <a:r>
                  <a:rPr lang="en-US" dirty="0" smtClean="0"/>
                  <a:t>, multiplied with the coefficients </a:t>
                </a: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𝑖</m:t>
                        </m:r>
                      </m:sub>
                    </m:sSub>
                  </m:oMath>
                </a14:m>
                <a:r>
                  <a:rPr lang="en-US" dirty="0" smtClean="0"/>
                  <a:t>. </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5983069"/>
                <a:ext cx="7391400" cy="646331"/>
              </a:xfrm>
              <a:prstGeom prst="rect">
                <a:avLst/>
              </a:prstGeom>
              <a:blipFill rotWithShape="1">
                <a:blip r:embed="rId3"/>
                <a:stretch>
                  <a:fillRect l="-743" t="-4673" r="-83" b="-13084"/>
                </a:stretch>
              </a:blipFill>
            </p:spPr>
            <p:txBody>
              <a:bodyPr/>
              <a:lstStyle/>
              <a:p>
                <a:r>
                  <a:rPr lang="en-US">
                    <a:noFill/>
                  </a:rPr>
                  <a:t> </a:t>
                </a:r>
              </a:p>
            </p:txBody>
          </p:sp>
        </mc:Fallback>
      </mc:AlternateContent>
    </p:spTree>
    <p:extLst>
      <p:ext uri="{BB962C8B-B14F-4D97-AF65-F5344CB8AC3E}">
        <p14:creationId xmlns:p14="http://schemas.microsoft.com/office/powerpoint/2010/main" val="35896458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N=8</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838" y="1600200"/>
            <a:ext cx="4438323" cy="4525962"/>
          </a:xfrm>
        </p:spPr>
      </p:pic>
    </p:spTree>
    <p:extLst>
      <p:ext uri="{BB962C8B-B14F-4D97-AF65-F5344CB8AC3E}">
        <p14:creationId xmlns:p14="http://schemas.microsoft.com/office/powerpoint/2010/main" val="109685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400" dirty="0" smtClean="0"/>
                  <a:t>Evaluating a polynomial at the Nth roots of unity is known as the </a:t>
                </a:r>
                <a:r>
                  <a:rPr lang="en-US" sz="2400" b="1" u="sng" dirty="0" smtClean="0"/>
                  <a:t>Discrete Fourier Transform</a:t>
                </a:r>
                <a:r>
                  <a:rPr lang="en-US" sz="2400" dirty="0"/>
                  <a:t> </a:t>
                </a:r>
                <a:r>
                  <a:rPr lang="en-US" sz="2400" dirty="0" smtClean="0"/>
                  <a:t>and has many applications</a:t>
                </a:r>
                <a:endParaRPr lang="en-US" sz="2400" b="1" u="sng" dirty="0" smtClean="0"/>
              </a:p>
              <a:p>
                <a:endParaRPr lang="en-US" sz="2400" dirty="0"/>
              </a:p>
              <a:p>
                <a:r>
                  <a:rPr lang="en-US" sz="2400" dirty="0" smtClean="0"/>
                  <a:t>To perform the DFT, we need a matrix called the DFT matrix</a:t>
                </a:r>
              </a:p>
              <a:p>
                <a:r>
                  <a:rPr lang="en-US" sz="2400" dirty="0" smtClean="0"/>
                  <a:t>The evaluation comes down to multiplying this DFT matrix with the vector of coefficients of the polynomial</a:t>
                </a:r>
              </a:p>
              <a:p>
                <a:endParaRPr lang="en-US" sz="2400" dirty="0" smtClean="0"/>
              </a:p>
              <a:p>
                <a:r>
                  <a:rPr lang="en-US" sz="2400" dirty="0" smtClean="0"/>
                  <a:t>This DFT matrix is formed from the N powers of the Nth primitive root of unity </a:t>
                </a:r>
                <a14:m>
                  <m:oMath xmlns:m="http://schemas.openxmlformats.org/officeDocument/2006/math">
                    <m:r>
                      <a:rPr lang="en-US" sz="2400" i="1" smtClean="0">
                        <a:latin typeface="Cambria Math"/>
                        <a:ea typeface="Cambria Math"/>
                      </a:rPr>
                      <m:t>𝜔</m:t>
                    </m:r>
                    <m:r>
                      <a:rPr lang="en-US" sz="2400" b="0" i="1" smtClean="0">
                        <a:latin typeface="Cambria Math"/>
                        <a:ea typeface="Cambria Math"/>
                      </a:rPr>
                      <m:t>=</m:t>
                    </m:r>
                    <m:sSup>
                      <m:sSupPr>
                        <m:ctrlPr>
                          <a:rPr lang="en-US" sz="2400" b="0" i="1" smtClean="0">
                            <a:latin typeface="Cambria Math"/>
                            <a:ea typeface="Cambria Math"/>
                          </a:rPr>
                        </m:ctrlPr>
                      </m:sSupPr>
                      <m:e>
                        <m:r>
                          <a:rPr lang="en-US" sz="2400" b="0" i="1" smtClean="0">
                            <a:latin typeface="Cambria Math"/>
                            <a:ea typeface="Cambria Math"/>
                          </a:rPr>
                          <m:t>𝑒</m:t>
                        </m:r>
                      </m:e>
                      <m:sup>
                        <m:r>
                          <a:rPr lang="en-US" sz="2400" b="0" i="1" smtClean="0">
                            <a:latin typeface="Cambria Math"/>
                            <a:ea typeface="Cambria Math"/>
                          </a:rPr>
                          <m:t>−</m:t>
                        </m:r>
                        <m:f>
                          <m:fPr>
                            <m:ctrlPr>
                              <a:rPr lang="en-US" sz="2400" b="0" i="1" smtClean="0">
                                <a:latin typeface="Cambria Math"/>
                                <a:ea typeface="Cambria Math"/>
                              </a:rPr>
                            </m:ctrlPr>
                          </m:fPr>
                          <m:num>
                            <m:r>
                              <a:rPr lang="en-US" sz="2400" b="0" i="1" smtClean="0">
                                <a:latin typeface="Cambria Math"/>
                                <a:ea typeface="Cambria Math"/>
                              </a:rPr>
                              <m:t>2</m:t>
                            </m:r>
                            <m:r>
                              <a:rPr lang="en-US" sz="2400" b="0" i="1" smtClean="0">
                                <a:latin typeface="Cambria Math"/>
                                <a:ea typeface="Cambria Math"/>
                              </a:rPr>
                              <m:t>𝜋</m:t>
                            </m:r>
                            <m:r>
                              <a:rPr lang="en-US" sz="2400" b="0" i="1" smtClean="0">
                                <a:latin typeface="Cambria Math"/>
                                <a:ea typeface="Cambria Math"/>
                              </a:rPr>
                              <m:t>𝑖</m:t>
                            </m:r>
                          </m:num>
                          <m:den>
                            <m:r>
                              <a:rPr lang="en-US" sz="2400" b="0" i="1" smtClean="0">
                                <a:latin typeface="Cambria Math"/>
                                <a:ea typeface="Cambria Math"/>
                              </a:rPr>
                              <m:t>𝑁</m:t>
                            </m:r>
                          </m:den>
                        </m:f>
                      </m:sup>
                    </m:sSup>
                  </m:oMath>
                </a14:m>
                <a:r>
                  <a:rPr lang="en-US" sz="2400" dirty="0" smtClean="0"/>
                  <a:t>, where </a:t>
                </a:r>
                <a14:m>
                  <m:oMath xmlns:m="http://schemas.openxmlformats.org/officeDocument/2006/math">
                    <m:r>
                      <a:rPr lang="en-US" sz="2400" b="0" i="1" smtClean="0">
                        <a:latin typeface="Cambria Math"/>
                      </a:rPr>
                      <m:t>𝑖</m:t>
                    </m:r>
                    <m:r>
                      <a:rPr lang="en-US" sz="2400" b="0" i="1" smtClean="0">
                        <a:latin typeface="Cambria Math"/>
                      </a:rPr>
                      <m:t>=</m:t>
                    </m:r>
                    <m:rad>
                      <m:radPr>
                        <m:degHide m:val="on"/>
                        <m:ctrlPr>
                          <a:rPr lang="en-US" sz="2400" b="0" i="1" smtClean="0">
                            <a:latin typeface="Cambria Math"/>
                          </a:rPr>
                        </m:ctrlPr>
                      </m:radPr>
                      <m:deg/>
                      <m:e>
                        <m:r>
                          <a:rPr lang="en-US" sz="2400" b="0" i="1" smtClean="0">
                            <a:latin typeface="Cambria Math"/>
                          </a:rPr>
                          <m:t>−1</m:t>
                        </m:r>
                      </m:e>
                    </m:rad>
                  </m:oMath>
                </a14:m>
                <a:endParaRPr lang="en-US" sz="2400" dirty="0" smtClean="0"/>
              </a:p>
              <a:p>
                <a:r>
                  <a:rPr lang="en-US" sz="2400" dirty="0" smtClean="0"/>
                  <a:t>The DFT matrix is a symmetric, and contains the powers of </a:t>
                </a:r>
                <a14:m>
                  <m:oMath xmlns:m="http://schemas.openxmlformats.org/officeDocument/2006/math">
                    <m:r>
                      <a:rPr lang="en-US" sz="2400" i="1" smtClean="0">
                        <a:latin typeface="Cambria Math"/>
                        <a:ea typeface="Cambria Math"/>
                      </a:rPr>
                      <m:t>𝜔</m:t>
                    </m:r>
                  </m:oMath>
                </a14:m>
                <a:r>
                  <a:rPr lang="en-US" sz="2400" dirty="0" smtClean="0"/>
                  <a:t> in ascending order, on the rows and columns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887"/>
                </a:stretch>
              </a:blipFill>
            </p:spPr>
            <p:txBody>
              <a:bodyPr/>
              <a:lstStyle/>
              <a:p>
                <a:r>
                  <a:rPr lang="en-US">
                    <a:noFill/>
                  </a:rPr>
                  <a:t> </a:t>
                </a:r>
              </a:p>
            </p:txBody>
          </p:sp>
        </mc:Fallback>
      </mc:AlternateContent>
    </p:spTree>
    <p:extLst>
      <p:ext uri="{BB962C8B-B14F-4D97-AF65-F5344CB8AC3E}">
        <p14:creationId xmlns:p14="http://schemas.microsoft.com/office/powerpoint/2010/main" val="15216523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t>We can see the DFT matrix is a </a:t>
            </a:r>
            <a:r>
              <a:rPr lang="en-US" sz="2000" dirty="0" err="1" smtClean="0"/>
              <a:t>Vandermonde</a:t>
            </a:r>
            <a:r>
              <a:rPr lang="en-US" sz="2000" dirty="0" smtClean="0"/>
              <a:t> matrix of the Nth roots of unity</a:t>
            </a:r>
            <a:endParaRPr lang="en-US" sz="2000" dirty="0">
              <a:latin typeface="+mn-lt"/>
            </a:endParaRPr>
          </a:p>
        </p:txBody>
      </p:sp>
    </p:spTree>
    <p:extLst>
      <p:ext uri="{BB962C8B-B14F-4D97-AF65-F5344CB8AC3E}">
        <p14:creationId xmlns:p14="http://schemas.microsoft.com/office/powerpoint/2010/main" val="17798309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t>For a polynomial of degree 8, its size is 8x8 and contains powers of </a:t>
                </a:r>
                <a14:m>
                  <m:oMath xmlns:m="http://schemas.openxmlformats.org/officeDocument/2006/math">
                    <m:rad>
                      <m:radPr>
                        <m:degHide m:val="on"/>
                        <m:ctrlPr>
                          <a:rPr lang="en-US" sz="2000" i="1" smtClean="0">
                            <a:latin typeface="Cambria Math"/>
                          </a:rPr>
                        </m:ctrlPr>
                      </m:radPr>
                      <m:deg/>
                      <m:e>
                        <m:r>
                          <a:rPr lang="en-US" sz="2000" b="0" i="1" smtClean="0">
                            <a:latin typeface="Cambria Math"/>
                          </a:rPr>
                          <m:t>𝑖</m:t>
                        </m:r>
                      </m:e>
                    </m:rad>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3646977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a:t>T</a:t>
            </a:r>
            <a:r>
              <a:rPr lang="en-US" sz="2000" dirty="0" smtClean="0"/>
              <a:t>he rows of the DFT matrix correspond to basic harmonic waveforms</a:t>
            </a:r>
            <a:br>
              <a:rPr lang="en-US" sz="2000" dirty="0" smtClean="0"/>
            </a:br>
            <a:r>
              <a:rPr lang="en-US" sz="2000" dirty="0" smtClean="0"/>
              <a:t>They transform the seed vector in the spectral plane</a:t>
            </a:r>
            <a:endParaRPr lang="en-US" sz="2000" dirty="0">
              <a:latin typeface="+mn-lt"/>
            </a:endParaRPr>
          </a:p>
        </p:txBody>
      </p:sp>
    </p:spTree>
    <p:extLst>
      <p:ext uri="{BB962C8B-B14F-4D97-AF65-F5344CB8AC3E}">
        <p14:creationId xmlns:p14="http://schemas.microsoft.com/office/powerpoint/2010/main" val="38884696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t>This computation is nothing but a matrix-vector product</a:t>
            </a:r>
            <a:endParaRPr lang="en-US" sz="2000" dirty="0"/>
          </a:p>
        </p:txBody>
      </p:sp>
    </p:spTree>
    <p:extLst>
      <p:ext uri="{BB962C8B-B14F-4D97-AF65-F5344CB8AC3E}">
        <p14:creationId xmlns:p14="http://schemas.microsoft.com/office/powerpoint/2010/main" val="25454768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latin typeface="+mn-lt"/>
              </a:rPr>
              <a:t>Each element of the result is equal to the inner product of the corresponding row of the matrix with the seed vector</a:t>
            </a:r>
            <a:endParaRPr lang="en-US" sz="2000" dirty="0">
              <a:latin typeface="+mn-lt"/>
            </a:endParaRPr>
          </a:p>
        </p:txBody>
      </p:sp>
    </p:spTree>
    <p:extLst>
      <p:ext uri="{BB962C8B-B14F-4D97-AF65-F5344CB8AC3E}">
        <p14:creationId xmlns:p14="http://schemas.microsoft.com/office/powerpoint/2010/main" val="12151155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t>So we are dealing with 8 terms obtained from multiplications </a:t>
            </a:r>
            <a:endParaRPr lang="en-US" sz="2000" dirty="0"/>
          </a:p>
        </p:txBody>
      </p:sp>
    </p:spTree>
    <p:extLst>
      <p:ext uri="{BB962C8B-B14F-4D97-AF65-F5344CB8AC3E}">
        <p14:creationId xmlns:p14="http://schemas.microsoft.com/office/powerpoint/2010/main" val="25806300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latin typeface="+mn-lt"/>
              </a:rPr>
              <a:t>Adding these terms that come from multiplications</a:t>
            </a:r>
            <a:endParaRPr lang="en-US" sz="2000" dirty="0">
              <a:latin typeface="+mn-lt"/>
            </a:endParaRPr>
          </a:p>
        </p:txBody>
      </p:sp>
    </p:spTree>
    <p:extLst>
      <p:ext uri="{BB962C8B-B14F-4D97-AF65-F5344CB8AC3E}">
        <p14:creationId xmlns:p14="http://schemas.microsoft.com/office/powerpoint/2010/main" val="753722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latin typeface="+mn-lt"/>
              </a:rPr>
              <a:t>And, first and foremost, computing the elements of the DFT matrix..</a:t>
            </a:r>
            <a:endParaRPr lang="en-US" sz="2000" dirty="0">
              <a:latin typeface="+mn-lt"/>
            </a:endParaRPr>
          </a:p>
        </p:txBody>
      </p:sp>
    </p:spTree>
    <p:extLst>
      <p:ext uri="{BB962C8B-B14F-4D97-AF65-F5344CB8AC3E}">
        <p14:creationId xmlns:p14="http://schemas.microsoft.com/office/powerpoint/2010/main" val="3711405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solidFill>
                                <a:schemeClr val="accent6">
                                  <a:lumMod val="75000"/>
                                </a:schemeClr>
                              </a:solidFill>
                              <a:latin typeface="Cambria Math"/>
                            </a:rPr>
                          </m:ctrlPr>
                        </m:sSubPr>
                        <m:e>
                          <m:r>
                            <a:rPr lang="en-US" b="0" i="1" smtClean="0">
                              <a:solidFill>
                                <a:schemeClr val="accent6">
                                  <a:lumMod val="75000"/>
                                </a:schemeClr>
                              </a:solidFill>
                              <a:latin typeface="Cambria Math"/>
                            </a:rPr>
                            <m:t>𝑎</m:t>
                          </m:r>
                        </m:e>
                        <m:sub>
                          <m:r>
                            <a:rPr lang="en-US" b="0" i="1" smtClean="0">
                              <a:solidFill>
                                <a:schemeClr val="accent6">
                                  <a:lumMod val="75000"/>
                                </a:schemeClr>
                              </a:solidFill>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38200" y="5983069"/>
                <a:ext cx="7391400" cy="369332"/>
              </a:xfrm>
              <a:prstGeom prst="rect">
                <a:avLst/>
              </a:prstGeom>
              <a:noFill/>
            </p:spPr>
            <p:txBody>
              <a:bodyPr wrap="square" rtlCol="0">
                <a:spAutoFit/>
              </a:bodyPr>
              <a:lstStyle/>
              <a:p>
                <a:r>
                  <a:rPr lang="en-US" dirty="0" smtClean="0"/>
                  <a:t>First we have the constant component, represented by </a:t>
                </a: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0</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4"/>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155372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t>..for </a:t>
            </a:r>
            <a:r>
              <a:rPr lang="en-US" sz="2000" dirty="0"/>
              <a:t>every pair of elements from the matrix and the </a:t>
            </a:r>
            <a:r>
              <a:rPr lang="en-US" sz="2000" dirty="0" smtClean="0"/>
              <a:t>vector</a:t>
            </a:r>
            <a:endParaRPr lang="en-US" sz="2000" dirty="0">
              <a:latin typeface="+mn-lt"/>
            </a:endParaRPr>
          </a:p>
        </p:txBody>
      </p:sp>
    </p:spTree>
    <p:extLst>
      <p:ext uri="{BB962C8B-B14F-4D97-AF65-F5344CB8AC3E}">
        <p14:creationId xmlns:p14="http://schemas.microsoft.com/office/powerpoint/2010/main" val="4229881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mc:AlternateContent xmlns:mc="http://schemas.openxmlformats.org/markup-compatibility/2006" xmlns:a14="http://schemas.microsoft.com/office/drawing/2010/main">
        <mc:Choice Requires="a14">
          <p:sp>
            <p:nvSpPr>
              <p:cNvPr id="7" name="Title 1"/>
              <p:cNvSpPr>
                <a:spLocks noGrp="1"/>
              </p:cNvSpPr>
              <p:nvPr>
                <p:ph type="title"/>
              </p:nvPr>
            </p:nvSpPr>
            <p:spPr>
              <a:xfrm>
                <a:off x="457200" y="274638"/>
                <a:ext cx="8229600" cy="1143000"/>
              </a:xfrm>
            </p:spPr>
            <p:txBody>
              <a:bodyPr>
                <a:normAutofit/>
              </a:bodyPr>
              <a:lstStyle/>
              <a:p>
                <a:pPr algn="l"/>
                <a:r>
                  <a:rPr lang="en-US" sz="2000" dirty="0" smtClean="0">
                    <a:latin typeface="+mn-lt"/>
                  </a:rPr>
                  <a:t>So the computational cost of this </a:t>
                </a:r>
                <a:r>
                  <a:rPr lang="en-US" sz="2000" dirty="0" err="1" smtClean="0">
                    <a:latin typeface="+mn-lt"/>
                  </a:rPr>
                  <a:t>matvec</a:t>
                </a:r>
                <a:r>
                  <a:rPr lang="en-US" sz="2000" dirty="0" smtClean="0">
                    <a:latin typeface="+mn-lt"/>
                  </a:rPr>
                  <a:t> is </a:t>
                </a:r>
                <a14:m>
                  <m:oMath xmlns:m="http://schemas.openxmlformats.org/officeDocument/2006/math">
                    <m:r>
                      <a:rPr lang="en-US" sz="2000" i="1" dirty="0" smtClean="0">
                        <a:latin typeface="Cambria Math"/>
                      </a:rPr>
                      <m:t>𝑂</m:t>
                    </m:r>
                    <m:r>
                      <a:rPr lang="en-US" sz="2000" i="1" dirty="0" smtClean="0">
                        <a:latin typeface="Cambria Math"/>
                      </a:rPr>
                      <m:t>(</m:t>
                    </m:r>
                    <m:sSup>
                      <m:sSupPr>
                        <m:ctrlPr>
                          <a:rPr lang="en-US" sz="2000" i="1" dirty="0" smtClean="0">
                            <a:latin typeface="Cambria Math"/>
                          </a:rPr>
                        </m:ctrlPr>
                      </m:sSupPr>
                      <m:e>
                        <m:r>
                          <a:rPr lang="en-US" sz="2000" i="1" dirty="0" smtClean="0">
                            <a:latin typeface="Cambria Math"/>
                          </a:rPr>
                          <m:t>𝑛</m:t>
                        </m:r>
                      </m:e>
                      <m:sup>
                        <m:r>
                          <a:rPr lang="en-US" sz="2000" i="1" dirty="0" smtClean="0">
                            <a:latin typeface="Cambria Math"/>
                          </a:rPr>
                          <m:t>2</m:t>
                        </m:r>
                      </m:sup>
                    </m:sSup>
                    <m:r>
                      <a:rPr lang="en-US" sz="2000" i="1" dirty="0" smtClean="0">
                        <a:latin typeface="Cambria Math"/>
                      </a:rPr>
                      <m:t>)</m:t>
                    </m:r>
                  </m:oMath>
                </a14:m>
                <a:endParaRPr lang="en-US" sz="2000" dirty="0">
                  <a:latin typeface="+mn-lt"/>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457200" y="274638"/>
                <a:ext cx="8229600" cy="1143000"/>
              </a:xfrm>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1017649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latin typeface="+mn-lt"/>
              </a:rPr>
              <a:t>Because we have to do this for each row. Which might be take a while..</a:t>
            </a:r>
            <a:endParaRPr lang="en-US" sz="2000" dirty="0">
              <a:latin typeface="+mn-lt"/>
            </a:endParaRPr>
          </a:p>
        </p:txBody>
      </p:sp>
    </p:spTree>
    <p:extLst>
      <p:ext uri="{BB962C8B-B14F-4D97-AF65-F5344CB8AC3E}">
        <p14:creationId xmlns:p14="http://schemas.microsoft.com/office/powerpoint/2010/main" val="1448313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2" name="Title 1"/>
          <p:cNvSpPr>
            <a:spLocks noGrp="1"/>
          </p:cNvSpPr>
          <p:nvPr>
            <p:ph type="title"/>
          </p:nvPr>
        </p:nvSpPr>
        <p:spPr/>
        <p:txBody>
          <a:bodyPr>
            <a:normAutofit/>
          </a:bodyPr>
          <a:lstStyle/>
          <a:p>
            <a:pPr algn="l"/>
            <a:r>
              <a:rPr lang="en-US" sz="2000" dirty="0" smtClean="0">
                <a:latin typeface="+mn-lt"/>
              </a:rPr>
              <a:t>We can speed up the </a:t>
            </a:r>
            <a:r>
              <a:rPr lang="en-US" sz="2000" dirty="0" err="1" smtClean="0">
                <a:latin typeface="+mn-lt"/>
              </a:rPr>
              <a:t>matvec</a:t>
            </a:r>
            <a:r>
              <a:rPr lang="en-US" sz="2000" dirty="0" smtClean="0">
                <a:latin typeface="+mn-lt"/>
              </a:rPr>
              <a:t> using some nice properties of DFT</a:t>
            </a:r>
            <a:br>
              <a:rPr lang="en-US" sz="2000" dirty="0" smtClean="0">
                <a:latin typeface="+mn-lt"/>
              </a:rPr>
            </a:br>
            <a:r>
              <a:rPr lang="en-US" sz="2000" dirty="0" smtClean="0">
                <a:latin typeface="+mn-lt"/>
              </a:rPr>
              <a:t>This is the FFT algorithm (FAST Fourier Transform)</a:t>
            </a:r>
            <a:endParaRPr lang="en-US" sz="2000" dirty="0">
              <a:latin typeface="+mn-lt"/>
            </a:endParaRPr>
          </a:p>
        </p:txBody>
      </p:sp>
    </p:spTree>
    <p:extLst>
      <p:ext uri="{BB962C8B-B14F-4D97-AF65-F5344CB8AC3E}">
        <p14:creationId xmlns:p14="http://schemas.microsoft.com/office/powerpoint/2010/main" val="1972710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Obviously, we have   </a:t>
                </a:r>
                <a14:m>
                  <m:oMath xmlns:m="http://schemas.openxmlformats.org/officeDocument/2006/math">
                    <m:sSup>
                      <m:sSupPr>
                        <m:ctrlPr>
                          <a:rPr lang="en-US" sz="2000" b="0" i="1" smtClean="0">
                            <a:latin typeface="Cambria Math"/>
                            <a:ea typeface="Cambria Math"/>
                          </a:rPr>
                        </m:ctrlPr>
                      </m:sSupPr>
                      <m:e>
                        <m:r>
                          <a:rPr lang="en-US" sz="2000" i="1" smtClean="0">
                            <a:latin typeface="Cambria Math"/>
                            <a:ea typeface="Cambria Math"/>
                          </a:rPr>
                          <m:t>𝜔</m:t>
                        </m:r>
                      </m:e>
                      <m:sup>
                        <m:r>
                          <a:rPr lang="en-US" sz="2000" b="0" i="1" smtClean="0">
                            <a:latin typeface="Cambria Math"/>
                            <a:ea typeface="Cambria Math"/>
                          </a:rPr>
                          <m:t>0</m:t>
                        </m:r>
                      </m:sup>
                    </m:sSup>
                    <m:r>
                      <a:rPr lang="en-US" sz="2000" b="0" i="1" smtClean="0">
                        <a:latin typeface="Cambria Math"/>
                        <a:ea typeface="Cambria Math"/>
                      </a:rPr>
                      <m:t>=1</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1876406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Since </a:t>
                </a:r>
                <a14:m>
                  <m:oMath xmlns:m="http://schemas.openxmlformats.org/officeDocument/2006/math">
                    <m:r>
                      <a:rPr lang="en-US" sz="2000" i="1" dirty="0" smtClean="0">
                        <a:latin typeface="Cambria Math"/>
                      </a:rPr>
                      <m:t>𝑁</m:t>
                    </m:r>
                    <m:r>
                      <a:rPr lang="en-US" sz="2000" i="1" dirty="0" smtClean="0">
                        <a:latin typeface="Cambria Math"/>
                      </a:rPr>
                      <m:t>=8</m:t>
                    </m:r>
                  </m:oMath>
                </a14:m>
                <a:r>
                  <a:rPr lang="en-US" sz="2000" dirty="0" smtClean="0">
                    <a:latin typeface="+mn-lt"/>
                  </a:rPr>
                  <a:t> (degree of polynomial) then </a:t>
                </a:r>
                <a14:m>
                  <m:oMath xmlns:m="http://schemas.openxmlformats.org/officeDocument/2006/math">
                    <m:sSup>
                      <m:sSupPr>
                        <m:ctrlPr>
                          <a:rPr lang="en-US" sz="2000" b="0" i="1" dirty="0" smtClean="0">
                            <a:latin typeface="Cambria Math"/>
                          </a:rPr>
                        </m:ctrlPr>
                      </m:sSupPr>
                      <m:e>
                        <m:r>
                          <a:rPr lang="en-US" sz="2000" i="1" dirty="0" smtClean="0">
                            <a:latin typeface="Cambria Math"/>
                            <a:ea typeface="Cambria Math"/>
                          </a:rPr>
                          <m:t>𝜔</m:t>
                        </m:r>
                      </m:e>
                      <m:sup>
                        <m:r>
                          <a:rPr lang="en-US" sz="2000" i="1" dirty="0" smtClean="0">
                            <a:latin typeface="Cambria Math"/>
                          </a:rPr>
                          <m:t>8</m:t>
                        </m:r>
                      </m:sup>
                    </m:sSup>
                    <m:r>
                      <a:rPr lang="en-US" sz="2000" i="1" dirty="0" smtClean="0">
                        <a:latin typeface="Cambria Math"/>
                      </a:rPr>
                      <m:t>=1</m:t>
                    </m:r>
                  </m:oMath>
                </a14:m>
                <a:r>
                  <a:rPr lang="en-US" sz="2000" dirty="0" smtClean="0">
                    <a:latin typeface="+mn-lt"/>
                  </a:rPr>
                  <a:t> and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4</m:t>
                        </m:r>
                      </m:sup>
                    </m:sSup>
                    <m:r>
                      <a:rPr lang="en-US" sz="2000" i="1" dirty="0" smtClean="0">
                        <a:latin typeface="Cambria Math"/>
                      </a:rPr>
                      <m:t>=−1</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39381942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For any integer </a:t>
                </a:r>
                <a14:m>
                  <m:oMath xmlns:m="http://schemas.openxmlformats.org/officeDocument/2006/math">
                    <m:r>
                      <a:rPr lang="en-US" sz="2000" b="0" i="1" smtClean="0">
                        <a:latin typeface="Cambria Math"/>
                      </a:rPr>
                      <m:t>𝑘</m:t>
                    </m:r>
                  </m:oMath>
                </a14:m>
                <a:r>
                  <a:rPr lang="en-US" sz="2000" dirty="0" smtClean="0">
                    <a:latin typeface="+mn-lt"/>
                  </a:rPr>
                  <a:t>, we have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8</m:t>
                        </m:r>
                        <m:r>
                          <a:rPr lang="en-US" sz="2000" b="0" i="1" dirty="0" smtClean="0">
                            <a:latin typeface="Cambria Math"/>
                          </a:rPr>
                          <m:t>+</m:t>
                        </m:r>
                        <m:r>
                          <a:rPr lang="en-US" sz="2000" b="0" i="1" dirty="0" smtClean="0">
                            <a:latin typeface="Cambria Math"/>
                          </a:rPr>
                          <m:t>𝑘</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8</m:t>
                        </m:r>
                      </m:sup>
                    </m:sSup>
                  </m:oMath>
                </a14:m>
                <a:r>
                  <a:rPr lang="en-US" sz="2000" dirty="0" smtClean="0">
                    <a:latin typeface="+mn-lt"/>
                  </a:rPr>
                  <a:t>,     so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0</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8</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16</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24</m:t>
                        </m:r>
                      </m:sup>
                    </m:sSup>
                    <m:r>
                      <a:rPr lang="en-US" sz="2000" b="0" i="1" dirty="0" smtClean="0">
                        <a:latin typeface="Cambria Math"/>
                        <a:ea typeface="Cambria Math"/>
                      </a:rPr>
                      <m:t>=1</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41853721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At the same time,</a:t>
                </a:r>
                <a:r>
                  <a:rPr lang="en-US" sz="2000" dirty="0" smtClean="0"/>
                  <a:t>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4</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12</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20</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28</m:t>
                        </m:r>
                      </m:sup>
                    </m:sSup>
                    <m:r>
                      <a:rPr lang="en-US" sz="2000" b="0" i="1" dirty="0" smtClean="0">
                        <a:latin typeface="Cambria Math"/>
                        <a:ea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36</m:t>
                        </m:r>
                      </m:sup>
                    </m:sSup>
                    <m:r>
                      <a:rPr lang="en-US" sz="2000" b="0" i="1" dirty="0" smtClean="0">
                        <a:latin typeface="Cambria Math"/>
                        <a:ea typeface="Cambria Math"/>
                      </a:rPr>
                      <m:t>=−1</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26222881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7"/>
            <a:ext cx="9143998"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l"/>
                <a:r>
                  <a:rPr lang="en-US" sz="2000" dirty="0" smtClean="0">
                    <a:latin typeface="+mn-lt"/>
                  </a:rPr>
                  <a:t>Another property is    </a:t>
                </a:r>
                <a14:m>
                  <m:oMath xmlns:m="http://schemas.openxmlformats.org/officeDocument/2006/math">
                    <m:sSup>
                      <m:sSupPr>
                        <m:ctrlPr>
                          <a:rPr lang="en-US" sz="2000" b="0" i="1" dirty="0" smtClean="0">
                            <a:latin typeface="Cambria Math"/>
                          </a:rPr>
                        </m:ctrlPr>
                      </m:sSupPr>
                      <m:e>
                        <m:r>
                          <a:rPr lang="en-US" sz="2000" i="1" dirty="0" smtClean="0">
                            <a:latin typeface="Cambria Math"/>
                            <a:ea typeface="Cambria Math"/>
                          </a:rPr>
                          <m:t>𝜔</m:t>
                        </m:r>
                      </m:e>
                      <m:sup>
                        <m:r>
                          <a:rPr lang="en-US" sz="2000" b="0" i="1" dirty="0" smtClean="0">
                            <a:latin typeface="Cambria Math"/>
                          </a:rPr>
                          <m:t>4+</m:t>
                        </m:r>
                        <m:r>
                          <a:rPr lang="en-US" sz="2000" b="0" i="1" dirty="0" smtClean="0">
                            <a:latin typeface="Cambria Math"/>
                          </a:rPr>
                          <m:t>𝑘</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err="1" smtClean="0">
                            <a:latin typeface="Cambria Math"/>
                          </a:rPr>
                          <m:t>𝑘</m:t>
                        </m:r>
                      </m:sup>
                    </m:sSup>
                    <m:r>
                      <a:rPr lang="en-US" sz="2000" i="1" dirty="0" smtClean="0">
                        <a:latin typeface="Cambria Math"/>
                      </a:rPr>
                      <m:t> </m:t>
                    </m:r>
                  </m:oMath>
                </a14:m>
                <a:r>
                  <a:rPr lang="en-US" sz="2000" dirty="0" smtClean="0">
                    <a:latin typeface="+mn-lt"/>
                  </a:rPr>
                  <a:t/>
                </a:r>
                <a:br>
                  <a:rPr lang="en-US" sz="2000" dirty="0" smtClean="0">
                    <a:latin typeface="+mn-lt"/>
                  </a:rPr>
                </a:br>
                <a:r>
                  <a:rPr lang="en-US" sz="2000" dirty="0" smtClean="0">
                    <a:latin typeface="+mn-lt"/>
                  </a:rPr>
                  <a:t>Which can be confirmed from the elements already placed in the matrix</a:t>
                </a:r>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33995709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l"/>
                <a:r>
                  <a:rPr lang="en-US" sz="2000" dirty="0" smtClean="0">
                    <a:latin typeface="+mn-lt"/>
                  </a:rPr>
                  <a:t>So when we compute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m:t>
                        </m:r>
                      </m:sup>
                    </m:sSup>
                    <m:r>
                      <a:rPr lang="en-US" sz="2000" i="1" dirty="0" smtClean="0">
                        <a:latin typeface="Cambria Math"/>
                      </a:rPr>
                      <m:t>=</m:t>
                    </m:r>
                    <m:rad>
                      <m:radPr>
                        <m:degHide m:val="on"/>
                        <m:ctrlPr>
                          <a:rPr lang="en-US" sz="2000" i="1" dirty="0" smtClean="0">
                            <a:latin typeface="Cambria Math"/>
                          </a:rPr>
                        </m:ctrlPr>
                      </m:radPr>
                      <m:deg/>
                      <m:e>
                        <m:r>
                          <a:rPr lang="en-US" sz="2000" b="0" i="1" dirty="0" smtClean="0">
                            <a:latin typeface="Cambria Math"/>
                          </a:rPr>
                          <m:t>𝑖</m:t>
                        </m:r>
                      </m:e>
                    </m:rad>
                  </m:oMath>
                </a14:m>
                <a:r>
                  <a:rPr lang="en-US" sz="2000" dirty="0" smtClean="0">
                    <a:latin typeface="+mn-lt"/>
                  </a:rPr>
                  <a:t/>
                </a:r>
                <a:br>
                  <a:rPr lang="en-US" sz="2000" dirty="0" smtClean="0">
                    <a:latin typeface="+mn-lt"/>
                  </a:rPr>
                </a:br>
                <a:r>
                  <a:rPr lang="en-US" sz="2000" dirty="0" smtClean="0">
                    <a:latin typeface="+mn-lt"/>
                  </a:rPr>
                  <a:t>From the first property, we have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b="0" i="1" dirty="0" smtClean="0">
                            <a:latin typeface="Cambria Math"/>
                            <a:ea typeface="Cambria Math"/>
                          </a:rPr>
                          <m:t>9</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25</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49</m:t>
                        </m:r>
                      </m:sup>
                    </m:sSup>
                    <m:r>
                      <a:rPr lang="en-US" sz="2000" b="0" i="1" dirty="0" smtClean="0">
                        <a:latin typeface="Cambria Math"/>
                        <a:ea typeface="Cambria Math"/>
                      </a:rPr>
                      <m:t>=</m:t>
                    </m:r>
                  </m:oMath>
                </a14:m>
                <a:r>
                  <a:rPr lang="en-US" sz="2000" b="0" dirty="0" smtClean="0">
                    <a:ea typeface="Cambria Math"/>
                  </a:rPr>
                  <a:t> </a:t>
                </a:r>
                <a14:m>
                  <m:oMath xmlns:m="http://schemas.openxmlformats.org/officeDocument/2006/math">
                    <m:rad>
                      <m:radPr>
                        <m:degHide m:val="on"/>
                        <m:ctrlPr>
                          <a:rPr lang="en-US" sz="2000" i="1" dirty="0" smtClean="0">
                            <a:latin typeface="Cambria Math"/>
                          </a:rPr>
                        </m:ctrlPr>
                      </m:radPr>
                      <m:deg/>
                      <m:e>
                        <m:r>
                          <a:rPr lang="en-US" sz="2000" b="0" i="1" dirty="0" smtClean="0">
                            <a:latin typeface="Cambria Math"/>
                          </a:rPr>
                          <m:t>𝑖</m:t>
                        </m:r>
                      </m:e>
                    </m:rad>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3766554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0</m:t>
                          </m:r>
                        </m:sub>
                      </m:sSub>
                      <m:r>
                        <a:rPr lang="en-US" b="0" i="1" smtClean="0">
                          <a:latin typeface="Cambria Math"/>
                        </a:rPr>
                        <m:t>+</m:t>
                      </m:r>
                      <m:sSub>
                        <m:sSubPr>
                          <m:ctrlPr>
                            <a:rPr lang="en-US" b="0" i="1" smtClean="0">
                              <a:solidFill>
                                <a:srgbClr val="00823B"/>
                              </a:solidFill>
                              <a:latin typeface="Cambria Math"/>
                            </a:rPr>
                          </m:ctrlPr>
                        </m:sSubPr>
                        <m:e>
                          <m:r>
                            <a:rPr lang="en-US" b="0" i="1" smtClean="0">
                              <a:solidFill>
                                <a:srgbClr val="00823B"/>
                              </a:solidFill>
                              <a:latin typeface="Cambria Math"/>
                            </a:rPr>
                            <m:t>𝑎</m:t>
                          </m:r>
                        </m:e>
                        <m:sub>
                          <m:r>
                            <a:rPr lang="en-US" b="0" i="1" smtClean="0">
                              <a:solidFill>
                                <a:srgbClr val="00823B"/>
                              </a:solidFill>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5983069"/>
                <a:ext cx="7391400" cy="369332"/>
              </a:xfrm>
              <a:prstGeom prst="rect">
                <a:avLst/>
              </a:prstGeom>
              <a:noFill/>
            </p:spPr>
            <p:txBody>
              <a:bodyPr wrap="square" rtlCol="0">
                <a:spAutoFit/>
              </a:bodyPr>
              <a:lstStyle/>
              <a:p>
                <a:r>
                  <a:rPr lang="en-US" dirty="0" smtClean="0"/>
                  <a:t>Then, a linear component represented by a line of slope </a:t>
                </a: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1</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4"/>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614998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And from the second property,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5</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21</m:t>
                        </m:r>
                      </m:sup>
                    </m:sSup>
                    <m:r>
                      <a:rPr lang="en-US" sz="2000" i="1" dirty="0" smtClean="0">
                        <a:latin typeface="Cambria Math"/>
                      </a:rPr>
                      <m:t>=−</m:t>
                    </m:r>
                    <m:rad>
                      <m:radPr>
                        <m:degHide m:val="on"/>
                        <m:ctrlPr>
                          <a:rPr lang="en-US" sz="2000" i="1" dirty="0" smtClean="0">
                            <a:latin typeface="Cambria Math"/>
                          </a:rPr>
                        </m:ctrlPr>
                      </m:radPr>
                      <m:deg/>
                      <m:e>
                        <m:r>
                          <a:rPr lang="en-US" sz="2000" b="0" i="1" dirty="0" smtClean="0">
                            <a:latin typeface="Cambria Math"/>
                          </a:rPr>
                          <m:t>𝑖</m:t>
                        </m:r>
                      </m:e>
                    </m:rad>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13392227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lgn="l"/>
                <a:r>
                  <a:rPr lang="en-US" sz="2000" dirty="0" smtClean="0">
                    <a:latin typeface="+mn-lt"/>
                  </a:rPr>
                  <a:t>Going further with this operation, when we compute </a:t>
                </a:r>
                <a14:m>
                  <m:oMath xmlns:m="http://schemas.openxmlformats.org/officeDocument/2006/math">
                    <m:sSup>
                      <m:sSupPr>
                        <m:ctrlPr>
                          <a:rPr lang="en-US" sz="2000" b="0" i="1" dirty="0" smtClean="0">
                            <a:latin typeface="Cambria Math"/>
                          </a:rPr>
                        </m:ctrlPr>
                      </m:sSupPr>
                      <m:e>
                        <m:r>
                          <a:rPr lang="en-US" sz="2000" i="1" dirty="0" smtClean="0">
                            <a:latin typeface="Cambria Math"/>
                          </a:rPr>
                          <m:t>𝑤</m:t>
                        </m:r>
                      </m:e>
                      <m:sup>
                        <m:r>
                          <a:rPr lang="en-US" sz="2000" i="1" dirty="0" smtClean="0">
                            <a:latin typeface="Cambria Math"/>
                          </a:rPr>
                          <m:t>2</m:t>
                        </m:r>
                      </m:sup>
                    </m:sSup>
                    <m:r>
                      <a:rPr lang="en-US" sz="2000" i="1" dirty="0" smtClean="0">
                        <a:latin typeface="Cambria Math"/>
                      </a:rPr>
                      <m:t>=</m:t>
                    </m:r>
                    <m:r>
                      <a:rPr lang="en-US" sz="2000" b="0" i="1" dirty="0" smtClean="0">
                        <a:latin typeface="Cambria Math"/>
                      </a:rPr>
                      <m:t>𝑖</m:t>
                    </m:r>
                  </m:oMath>
                </a14:m>
                <a:r>
                  <a:rPr lang="en-US" sz="2000" dirty="0">
                    <a:latin typeface="+mn-lt"/>
                  </a:rPr>
                  <a:t/>
                </a:r>
                <a:br>
                  <a:rPr lang="en-US" sz="2000" dirty="0">
                    <a:latin typeface="+mn-lt"/>
                  </a:rPr>
                </a:br>
                <a:r>
                  <a:rPr lang="en-US" sz="2000" dirty="0" smtClean="0">
                    <a:latin typeface="+mn-lt"/>
                  </a:rPr>
                  <a:t>We also get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10</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18</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42</m:t>
                        </m:r>
                      </m:sup>
                    </m:sSup>
                    <m:r>
                      <a:rPr lang="en-US" sz="2000" i="1" dirty="0" smtClean="0">
                        <a:latin typeface="Cambria Math"/>
                      </a:rPr>
                      <m:t>=</m:t>
                    </m:r>
                    <m:r>
                      <a:rPr lang="en-US" sz="2000" i="1" dirty="0" err="1" smtClean="0">
                        <a:latin typeface="Cambria Math"/>
                      </a:rPr>
                      <m:t>𝑖</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14804515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l"/>
                <a:r>
                  <a:rPr lang="en-US" sz="2000" dirty="0" smtClean="0">
                    <a:latin typeface="+mn-lt"/>
                  </a:rPr>
                  <a:t>And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6</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14</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30</m:t>
                        </m:r>
                      </m:sup>
                    </m:sSup>
                    <m:r>
                      <a:rPr lang="en-US" sz="2000" i="1" dirty="0" smtClean="0">
                        <a:latin typeface="Cambria Math"/>
                      </a:rPr>
                      <m:t>=−</m:t>
                    </m:r>
                    <m:r>
                      <a:rPr lang="en-US" sz="2000" i="1" dirty="0" err="1" smtClean="0">
                        <a:latin typeface="Cambria Math"/>
                      </a:rPr>
                      <m:t>𝑖</m:t>
                    </m:r>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20983118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l"/>
                <a:r>
                  <a:rPr lang="en-US" sz="2000" dirty="0" smtClean="0">
                    <a:latin typeface="+mn-lt"/>
                  </a:rPr>
                  <a:t>Finally, we have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3</m:t>
                        </m:r>
                      </m:sup>
                    </m:sSup>
                    <m:r>
                      <a:rPr lang="en-US" sz="2000" i="1" dirty="0" smtClean="0">
                        <a:latin typeface="Cambria Math"/>
                      </a:rPr>
                      <m:t>=</m:t>
                    </m:r>
                    <m:r>
                      <a:rPr lang="en-US" sz="2000" i="1" dirty="0" err="1" smtClean="0">
                        <a:latin typeface="Cambria Math"/>
                      </a:rPr>
                      <m:t>𝑖</m:t>
                    </m:r>
                    <m:rad>
                      <m:radPr>
                        <m:degHide m:val="on"/>
                        <m:ctrlPr>
                          <a:rPr lang="en-US" sz="2000" i="1" dirty="0" smtClean="0">
                            <a:latin typeface="Cambria Math"/>
                          </a:rPr>
                        </m:ctrlPr>
                      </m:radPr>
                      <m:deg/>
                      <m:e>
                        <m:r>
                          <a:rPr lang="en-US" sz="2000" b="0" i="1" dirty="0" smtClean="0">
                            <a:latin typeface="Cambria Math"/>
                          </a:rPr>
                          <m:t>𝑖</m:t>
                        </m:r>
                      </m:e>
                    </m:rad>
                  </m:oMath>
                </a14:m>
                <a:r>
                  <a:rPr lang="en-US" sz="2000" dirty="0" smtClean="0">
                    <a:latin typeface="+mn-lt"/>
                  </a:rPr>
                  <a:t>            so      </a:t>
                </a:r>
                <a14:m>
                  <m:oMath xmlns:m="http://schemas.openxmlformats.org/officeDocument/2006/math">
                    <m:sSup>
                      <m:sSupPr>
                        <m:ctrlPr>
                          <a:rPr lang="en-US" sz="2000" b="0" i="1" dirty="0" smtClean="0">
                            <a:latin typeface="Cambria Math"/>
                          </a:rPr>
                        </m:ctrlPr>
                      </m:sSupPr>
                      <m:e>
                        <m:r>
                          <a:rPr lang="en-US" sz="2000" b="0" i="1" dirty="0" smtClean="0">
                            <a:latin typeface="Cambria Math"/>
                          </a:rPr>
                          <m:t>    </m:t>
                        </m:r>
                        <m:r>
                          <a:rPr lang="en-US" sz="2000" i="1" dirty="0" smtClean="0">
                            <a:latin typeface="Cambria Math"/>
                            <a:ea typeface="Cambria Math"/>
                          </a:rPr>
                          <m:t>𝜔</m:t>
                        </m:r>
                      </m:e>
                      <m:sup>
                        <m:r>
                          <a:rPr lang="en-US" sz="2000" i="1" dirty="0" smtClean="0">
                            <a:latin typeface="Cambria Math"/>
                          </a:rPr>
                          <m:t>35</m:t>
                        </m:r>
                      </m:sup>
                    </m:sSup>
                    <m:r>
                      <a:rPr lang="en-US" sz="2000" i="1" dirty="0" smtClean="0">
                        <a:latin typeface="Cambria Math"/>
                      </a:rPr>
                      <m:t>=</m:t>
                    </m:r>
                    <m:r>
                      <a:rPr lang="en-US" sz="2000" i="1" dirty="0" err="1" smtClean="0">
                        <a:latin typeface="Cambria Math"/>
                      </a:rPr>
                      <m:t>𝑖</m:t>
                    </m:r>
                    <m:rad>
                      <m:radPr>
                        <m:degHide m:val="on"/>
                        <m:ctrlPr>
                          <a:rPr lang="en-US" sz="2000" i="1" dirty="0" smtClean="0">
                            <a:latin typeface="Cambria Math"/>
                          </a:rPr>
                        </m:ctrlPr>
                      </m:radPr>
                      <m:deg/>
                      <m:e>
                        <m:r>
                          <a:rPr lang="en-US" sz="2000" b="0" i="1" dirty="0" smtClean="0">
                            <a:latin typeface="Cambria Math"/>
                          </a:rPr>
                          <m:t>𝑖</m:t>
                        </m:r>
                      </m:e>
                    </m:rad>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3894081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l"/>
                <a:r>
                  <a:rPr lang="en-US" sz="2000" dirty="0" smtClean="0">
                    <a:latin typeface="+mn-lt"/>
                  </a:rPr>
                  <a:t>And also,                            </a:t>
                </a:r>
                <a14:m>
                  <m:oMath xmlns:m="http://schemas.openxmlformats.org/officeDocument/2006/math">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7</m:t>
                        </m:r>
                      </m:sup>
                    </m:sSup>
                    <m:r>
                      <a:rPr lang="en-US" sz="2000" i="1" dirty="0" smtClean="0">
                        <a:latin typeface="Cambria Math"/>
                      </a:rPr>
                      <m:t>=</m:t>
                    </m:r>
                    <m:sSup>
                      <m:sSupPr>
                        <m:ctrlPr>
                          <a:rPr lang="en-US" sz="2000" b="0" i="1" dirty="0" smtClean="0">
                            <a:latin typeface="Cambria Math"/>
                            <a:ea typeface="Cambria Math"/>
                          </a:rPr>
                        </m:ctrlPr>
                      </m:sSupPr>
                      <m:e>
                        <m:r>
                          <a:rPr lang="en-US" sz="2000" i="1" dirty="0" smtClean="0">
                            <a:latin typeface="Cambria Math"/>
                            <a:ea typeface="Cambria Math"/>
                          </a:rPr>
                          <m:t>𝜔</m:t>
                        </m:r>
                      </m:e>
                      <m:sup>
                        <m:r>
                          <a:rPr lang="en-US" sz="2000" i="1" dirty="0" smtClean="0">
                            <a:latin typeface="Cambria Math"/>
                          </a:rPr>
                          <m:t>15</m:t>
                        </m:r>
                      </m:sup>
                    </m:sSup>
                    <m:r>
                      <a:rPr lang="en-US" sz="2000" i="1" dirty="0" smtClean="0">
                        <a:latin typeface="Cambria Math"/>
                      </a:rPr>
                      <m:t>=−</m:t>
                    </m:r>
                    <m:r>
                      <a:rPr lang="en-US" sz="2000" b="0" i="1" dirty="0" smtClean="0">
                        <a:latin typeface="Cambria Math"/>
                      </a:rPr>
                      <m:t>𝑖</m:t>
                    </m:r>
                    <m:rad>
                      <m:radPr>
                        <m:degHide m:val="on"/>
                        <m:ctrlPr>
                          <a:rPr lang="en-US" sz="2000" b="0" i="1" dirty="0" smtClean="0">
                            <a:latin typeface="Cambria Math"/>
                          </a:rPr>
                        </m:ctrlPr>
                      </m:radPr>
                      <m:deg/>
                      <m:e>
                        <m:r>
                          <a:rPr lang="en-US" sz="2000" b="0" i="1" dirty="0" smtClean="0">
                            <a:latin typeface="Cambria Math"/>
                          </a:rPr>
                          <m:t>𝑖</m:t>
                        </m:r>
                      </m:e>
                    </m:rad>
                  </m:oMath>
                </a14:m>
                <a:endParaRPr lang="en-US" sz="2000" dirty="0">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1877211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2" name="Title 1"/>
          <p:cNvSpPr>
            <a:spLocks noGrp="1"/>
          </p:cNvSpPr>
          <p:nvPr>
            <p:ph type="title"/>
          </p:nvPr>
        </p:nvSpPr>
        <p:spPr/>
        <p:txBody>
          <a:bodyPr>
            <a:noAutofit/>
          </a:bodyPr>
          <a:lstStyle/>
          <a:p>
            <a:pPr algn="l"/>
            <a:r>
              <a:rPr lang="en-US" sz="2000" dirty="0" smtClean="0">
                <a:latin typeface="+mn-lt"/>
              </a:rPr>
              <a:t>Only after 3-4 steps, we filled the DFT matrix completely</a:t>
            </a:r>
            <a:endParaRPr lang="en-US" sz="2000" dirty="0">
              <a:latin typeface="+mn-lt"/>
            </a:endParaRPr>
          </a:p>
        </p:txBody>
      </p:sp>
    </p:spTree>
    <p:extLst>
      <p:ext uri="{BB962C8B-B14F-4D97-AF65-F5344CB8AC3E}">
        <p14:creationId xmlns:p14="http://schemas.microsoft.com/office/powerpoint/2010/main" val="25787036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FFT is used to compute this matrix-vector product with a smaller number of computations.</a:t>
            </a:r>
          </a:p>
          <a:p>
            <a:endParaRPr lang="en-US" sz="2400" dirty="0"/>
          </a:p>
          <a:p>
            <a:r>
              <a:rPr lang="en-US" sz="2400" dirty="0" smtClean="0"/>
              <a:t>It is a recursive strategy of divide-and-conquer.</a:t>
            </a:r>
          </a:p>
          <a:p>
            <a:endParaRPr lang="en-US" sz="2400" dirty="0"/>
          </a:p>
          <a:p>
            <a:r>
              <a:rPr lang="en-US" sz="2400" dirty="0" smtClean="0"/>
              <a:t>FFT uses the observation made previously that we can express any polynomial as a sum between its terms in odd coefficients and those in even coefficients.</a:t>
            </a:r>
          </a:p>
          <a:p>
            <a:endParaRPr lang="en-US" sz="2400" dirty="0"/>
          </a:p>
          <a:p>
            <a:r>
              <a:rPr lang="en-US" sz="2400" dirty="0" smtClean="0"/>
              <a:t>This operation can be repeated until we split the polynomial in linear polynomials that can be easily evaluated </a:t>
            </a:r>
          </a:p>
        </p:txBody>
      </p:sp>
      <p:sp>
        <p:nvSpPr>
          <p:cNvPr id="4" name="Title 1"/>
          <p:cNvSpPr>
            <a:spLocks noGrp="1"/>
          </p:cNvSpPr>
          <p:nvPr>
            <p:ph type="title"/>
          </p:nvPr>
        </p:nvSpPr>
        <p:spPr>
          <a:xfrm>
            <a:off x="457200" y="274638"/>
            <a:ext cx="8229600" cy="1143000"/>
          </a:xfrm>
        </p:spPr>
        <p:txBody>
          <a:bodyPr/>
          <a:lstStyle/>
          <a:p>
            <a:r>
              <a:rPr lang="en-US" dirty="0" smtClean="0"/>
              <a:t>Fast Fourier Transform (FFT)</a:t>
            </a:r>
            <a:endParaRPr lang="en-US" dirty="0"/>
          </a:p>
        </p:txBody>
      </p:sp>
    </p:spTree>
    <p:extLst>
      <p:ext uri="{BB962C8B-B14F-4D97-AF65-F5344CB8AC3E}">
        <p14:creationId xmlns:p14="http://schemas.microsoft.com/office/powerpoint/2010/main" val="37303959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Tree>
    <p:extLst>
      <p:ext uri="{BB962C8B-B14F-4D97-AF65-F5344CB8AC3E}">
        <p14:creationId xmlns:p14="http://schemas.microsoft.com/office/powerpoint/2010/main" val="28271467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b="1" dirty="0" smtClean="0">
                    <a:latin typeface="Cambria" pitchFamily="18" charset="0"/>
                  </a:rPr>
                  <a:t>procedure FFT ( a, A, N,</a:t>
                </a:r>
                <a:r>
                  <a:rPr lang="en-US" sz="1600" b="1" dirty="0" smtClean="0">
                    <a:ea typeface="Cambria Math"/>
                  </a:rPr>
                  <a:t> </a:t>
                </a:r>
                <a14:m>
                  <m:oMath xmlns:m="http://schemas.openxmlformats.org/officeDocument/2006/math">
                    <m:r>
                      <a:rPr lang="el-GR" sz="1600" b="1" i="1" smtClean="0">
                        <a:latin typeface="Cambria Math"/>
                        <a:ea typeface="Cambria Math"/>
                      </a:rPr>
                      <m:t>𝝎</m:t>
                    </m:r>
                  </m:oMath>
                </a14:m>
                <a:r>
                  <a:rPr lang="en-US" sz="1600" b="1"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1487269"/>
            <a:ext cx="4419600" cy="646331"/>
          </a:xfrm>
          <a:prstGeom prst="rect">
            <a:avLst/>
          </a:prstGeom>
          <a:solidFill>
            <a:schemeClr val="accent5"/>
          </a:solidFill>
          <a:ln w="12700">
            <a:solidFill>
              <a:schemeClr val="accent6"/>
            </a:solidFill>
          </a:ln>
          <a:effectLst/>
        </p:spPr>
        <p:txBody>
          <a:bodyPr wrap="square" rtlCol="0">
            <a:spAutoFit/>
          </a:bodyPr>
          <a:lstStyle/>
          <a:p>
            <a:r>
              <a:rPr lang="en-US" dirty="0" smtClean="0"/>
              <a:t>FFT transforms the vector of coefficients “a” into the vector “A”.</a:t>
            </a:r>
          </a:p>
        </p:txBody>
      </p:sp>
      <p:cxnSp>
        <p:nvCxnSpPr>
          <p:cNvPr id="5" name="Straight Arrow Connector 4"/>
          <p:cNvCxnSpPr/>
          <p:nvPr/>
        </p:nvCxnSpPr>
        <p:spPr>
          <a:xfrm flipH="1">
            <a:off x="3200400" y="1752600"/>
            <a:ext cx="914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2747258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b="1" dirty="0">
                    <a:latin typeface="Cambria" pitchFamily="18" charset="0"/>
                  </a:rPr>
                  <a:t> </a:t>
                </a:r>
                <a:r>
                  <a:rPr lang="en-US" sz="1600" b="1" dirty="0" smtClean="0">
                    <a:latin typeface="Cambria" pitchFamily="18" charset="0"/>
                  </a:rPr>
                  <a:t>   for k=0 to (N/2) -1</a:t>
                </a:r>
              </a:p>
              <a:p>
                <a:r>
                  <a:rPr lang="en-US" sz="1600" b="1" dirty="0">
                    <a:latin typeface="Cambria" pitchFamily="18" charset="0"/>
                  </a:rPr>
                  <a:t> </a:t>
                </a:r>
                <a:r>
                  <a:rPr lang="en-US" sz="1600" b="1" dirty="0" smtClean="0">
                    <a:latin typeface="Cambria" pitchFamily="18" charset="0"/>
                  </a:rPr>
                  <a:t>       </a:t>
                </a:r>
                <a:r>
                  <a:rPr lang="en-US" sz="1600" b="1" dirty="0" err="1" smtClean="0">
                    <a:latin typeface="Cambria" pitchFamily="18" charset="0"/>
                  </a:rPr>
                  <a:t>even_a</a:t>
                </a:r>
                <a:r>
                  <a:rPr lang="en-US" sz="1600" b="1" dirty="0" smtClean="0">
                    <a:latin typeface="Cambria" pitchFamily="18" charset="0"/>
                  </a:rPr>
                  <a:t>[k] = a[2k]</a:t>
                </a:r>
              </a:p>
              <a:p>
                <a:r>
                  <a:rPr lang="en-US" sz="1600" b="1" dirty="0">
                    <a:latin typeface="Cambria" pitchFamily="18" charset="0"/>
                  </a:rPr>
                  <a:t> </a:t>
                </a:r>
                <a:r>
                  <a:rPr lang="en-US" sz="1600" b="1" dirty="0" smtClean="0">
                    <a:latin typeface="Cambria" pitchFamily="18" charset="0"/>
                  </a:rPr>
                  <a:t>       </a:t>
                </a:r>
                <a:r>
                  <a:rPr lang="en-US" sz="1600" b="1" dirty="0" err="1" smtClean="0">
                    <a:latin typeface="Cambria" pitchFamily="18" charset="0"/>
                  </a:rPr>
                  <a:t>odd_a</a:t>
                </a:r>
                <a:r>
                  <a:rPr lang="en-US" sz="1600" b="1" dirty="0" smtClean="0">
                    <a:latin typeface="Cambria" pitchFamily="18" charset="0"/>
                  </a:rPr>
                  <a:t>[k] = a[2k+1]</a:t>
                </a:r>
              </a:p>
              <a:p>
                <a:r>
                  <a:rPr lang="en-US" sz="1600" b="1"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2667000"/>
            <a:ext cx="4419600" cy="1200329"/>
          </a:xfrm>
          <a:prstGeom prst="rect">
            <a:avLst/>
          </a:prstGeom>
          <a:solidFill>
            <a:schemeClr val="accent5"/>
          </a:solidFill>
          <a:ln>
            <a:solidFill>
              <a:schemeClr val="accent6"/>
            </a:solidFill>
          </a:ln>
        </p:spPr>
        <p:txBody>
          <a:bodyPr wrap="square" rtlCol="0">
            <a:spAutoFit/>
          </a:bodyPr>
          <a:lstStyle/>
          <a:p>
            <a:r>
              <a:rPr lang="en-US" dirty="0" smtClean="0"/>
              <a:t>It starts by splitting the given vector of coefficients in two </a:t>
            </a:r>
            <a:r>
              <a:rPr lang="en-US" dirty="0" err="1" smtClean="0"/>
              <a:t>subvectors</a:t>
            </a:r>
            <a:r>
              <a:rPr lang="en-US" dirty="0" smtClean="0"/>
              <a:t>. </a:t>
            </a:r>
          </a:p>
          <a:p>
            <a:r>
              <a:rPr lang="en-US" dirty="0" smtClean="0"/>
              <a:t>One contains the odd-order coefficients, and the other one contains those of even order.</a:t>
            </a:r>
          </a:p>
        </p:txBody>
      </p:sp>
      <p:cxnSp>
        <p:nvCxnSpPr>
          <p:cNvPr id="5" name="Straight Arrow Connector 4"/>
          <p:cNvCxnSpPr/>
          <p:nvPr/>
        </p:nvCxnSpPr>
        <p:spPr>
          <a:xfrm flipH="1">
            <a:off x="3200400" y="3352800"/>
            <a:ext cx="914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28076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0</m:t>
                          </m:r>
                        </m:sub>
                      </m:sSub>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1</m:t>
                          </m:r>
                        </m:sub>
                      </m:sSub>
                      <m:r>
                        <a:rPr lang="en-US" b="0" i="1" smtClean="0">
                          <a:latin typeface="Cambria Math"/>
                        </a:rPr>
                        <m:t>𝑥</m:t>
                      </m:r>
                      <m:r>
                        <a:rPr lang="en-US" b="0" i="1" smtClean="0">
                          <a:latin typeface="Cambria Math"/>
                        </a:rPr>
                        <m:t>+</m:t>
                      </m:r>
                      <m:sSub>
                        <m:sSubPr>
                          <m:ctrlPr>
                            <a:rPr lang="en-US" b="0" i="1" smtClean="0">
                              <a:solidFill>
                                <a:srgbClr val="003EC8"/>
                              </a:solidFill>
                              <a:latin typeface="Cambria Math"/>
                            </a:rPr>
                          </m:ctrlPr>
                        </m:sSubPr>
                        <m:e>
                          <m:r>
                            <a:rPr lang="en-US" b="0" i="1" smtClean="0">
                              <a:solidFill>
                                <a:srgbClr val="003EC8"/>
                              </a:solidFill>
                              <a:latin typeface="Cambria Math"/>
                            </a:rPr>
                            <m:t>𝑎</m:t>
                          </m:r>
                        </m:e>
                        <m:sub>
                          <m:r>
                            <a:rPr lang="en-US" b="0" i="1" smtClean="0">
                              <a:solidFill>
                                <a:srgbClr val="003EC8"/>
                              </a:solidFill>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5983069"/>
                <a:ext cx="7391400" cy="369332"/>
              </a:xfrm>
              <a:prstGeom prst="rect">
                <a:avLst/>
              </a:prstGeom>
              <a:noFill/>
            </p:spPr>
            <p:txBody>
              <a:bodyPr wrap="square" rtlCol="0">
                <a:spAutoFit/>
              </a:bodyPr>
              <a:lstStyle/>
              <a:p>
                <a:r>
                  <a:rPr lang="en-US" dirty="0" smtClean="0"/>
                  <a:t>Next, the root of </a:t>
                </a:r>
                <a14:m>
                  <m:oMath xmlns:m="http://schemas.openxmlformats.org/officeDocument/2006/math">
                    <m:r>
                      <a:rPr lang="en-US" b="0" i="1" smtClean="0">
                        <a:latin typeface="Cambria Math"/>
                      </a:rPr>
                      <m:t>𝑥</m:t>
                    </m:r>
                  </m:oMath>
                </a14:m>
                <a:r>
                  <a:rPr lang="en-US" dirty="0" smtClean="0"/>
                  <a:t> multiplied with </a:t>
                </a: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1</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4"/>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156324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b="1" dirty="0" smtClean="0">
                    <a:latin typeface="Cambria" pitchFamily="18" charset="0"/>
                  </a:rPr>
                  <a:t>    FFT ( </a:t>
                </a:r>
                <a:r>
                  <a:rPr lang="en-US" sz="1600" b="1" dirty="0" err="1" smtClean="0">
                    <a:latin typeface="Cambria" pitchFamily="18" charset="0"/>
                  </a:rPr>
                  <a:t>even_a</a:t>
                </a:r>
                <a:r>
                  <a:rPr lang="en-US" sz="1600" b="1" dirty="0" smtClean="0">
                    <a:latin typeface="Cambria" pitchFamily="18" charset="0"/>
                  </a:rPr>
                  <a:t>, </a:t>
                </a:r>
                <a:r>
                  <a:rPr lang="en-US" sz="1600" b="1" dirty="0" err="1" smtClean="0">
                    <a:latin typeface="Cambria" pitchFamily="18" charset="0"/>
                  </a:rPr>
                  <a:t>even_A</a:t>
                </a:r>
                <a:r>
                  <a:rPr lang="en-US" sz="1600" b="1" dirty="0" smtClean="0">
                    <a:latin typeface="Cambria" pitchFamily="18" charset="0"/>
                  </a:rPr>
                  <a:t>, N/2,</a:t>
                </a:r>
                <a:r>
                  <a:rPr lang="el-GR" sz="1600" b="1" dirty="0" smtClean="0">
                    <a:latin typeface="Cambria" pitchFamily="18" charset="0"/>
                  </a:rPr>
                  <a:t> </a:t>
                </a:r>
                <a14:m>
                  <m:oMath xmlns:m="http://schemas.openxmlformats.org/officeDocument/2006/math">
                    <m:sSup>
                      <m:sSupPr>
                        <m:ctrlPr>
                          <a:rPr lang="en-US" sz="1600" b="1" i="1" smtClean="0">
                            <a:latin typeface="Cambria Math"/>
                            <a:ea typeface="Cambria Math"/>
                          </a:rPr>
                        </m:ctrlPr>
                      </m:sSupPr>
                      <m:e>
                        <m:r>
                          <a:rPr lang="el-GR" sz="1600" b="1" i="1" smtClean="0">
                            <a:latin typeface="Cambria Math"/>
                            <a:ea typeface="Cambria Math"/>
                          </a:rPr>
                          <m:t>𝝎</m:t>
                        </m:r>
                      </m:e>
                      <m:sup>
                        <m:r>
                          <a:rPr lang="en-US" sz="1600" b="1" i="1" smtClean="0">
                            <a:latin typeface="Cambria Math"/>
                            <a:ea typeface="Cambria Math"/>
                          </a:rPr>
                          <m:t>𝟐</m:t>
                        </m:r>
                      </m:sup>
                    </m:sSup>
                  </m:oMath>
                </a14:m>
                <a:r>
                  <a:rPr lang="en-US" sz="1600" b="1" dirty="0" smtClean="0">
                    <a:latin typeface="Cambria" pitchFamily="18" charset="0"/>
                  </a:rPr>
                  <a:t> )</a:t>
                </a:r>
              </a:p>
              <a:p>
                <a:r>
                  <a:rPr lang="en-US" sz="1600" b="1" dirty="0" smtClean="0">
                    <a:latin typeface="Cambria" pitchFamily="18" charset="0"/>
                  </a:rPr>
                  <a:t>    FFT ( </a:t>
                </a:r>
                <a:r>
                  <a:rPr lang="en-US" sz="1600" b="1" dirty="0" err="1" smtClean="0">
                    <a:latin typeface="Cambria" pitchFamily="18" charset="0"/>
                  </a:rPr>
                  <a:t>odd_a</a:t>
                </a:r>
                <a:r>
                  <a:rPr lang="en-US" sz="1600" b="1" dirty="0" smtClean="0">
                    <a:latin typeface="Cambria" pitchFamily="18" charset="0"/>
                  </a:rPr>
                  <a:t>, </a:t>
                </a:r>
                <a:r>
                  <a:rPr lang="en-US" sz="1600" b="1" dirty="0" err="1" smtClean="0">
                    <a:latin typeface="Cambria" pitchFamily="18" charset="0"/>
                  </a:rPr>
                  <a:t>odd_A</a:t>
                </a:r>
                <a:r>
                  <a:rPr lang="en-US" sz="1600" b="1" dirty="0" smtClean="0">
                    <a:latin typeface="Cambria" pitchFamily="18" charset="0"/>
                  </a:rPr>
                  <a:t>, N/2,</a:t>
                </a:r>
                <a:r>
                  <a:rPr lang="en-US" sz="1600" b="1" dirty="0">
                    <a:ea typeface="Cambria Math"/>
                  </a:rPr>
                  <a:t> </a:t>
                </a:r>
                <a14:m>
                  <m:oMath xmlns:m="http://schemas.openxmlformats.org/officeDocument/2006/math">
                    <m:sSup>
                      <m:sSupPr>
                        <m:ctrlPr>
                          <a:rPr lang="en-US" sz="1600" b="1" i="1">
                            <a:latin typeface="Cambria Math"/>
                            <a:ea typeface="Cambria Math"/>
                          </a:rPr>
                        </m:ctrlPr>
                      </m:sSupPr>
                      <m:e>
                        <m:r>
                          <a:rPr lang="el-GR" sz="1600" b="1" i="1">
                            <a:latin typeface="Cambria Math"/>
                            <a:ea typeface="Cambria Math"/>
                          </a:rPr>
                          <m:t>𝝎</m:t>
                        </m:r>
                      </m:e>
                      <m:sup>
                        <m:r>
                          <a:rPr lang="en-US" sz="1600" b="1" i="1">
                            <a:latin typeface="Cambria Math"/>
                            <a:ea typeface="Cambria Math"/>
                          </a:rPr>
                          <m:t>𝟐</m:t>
                        </m:r>
                      </m:sup>
                    </m:sSup>
                  </m:oMath>
                </a14:m>
                <a:r>
                  <a:rPr lang="en-US" sz="1600" b="1"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4001869"/>
            <a:ext cx="4419600" cy="646331"/>
          </a:xfrm>
          <a:prstGeom prst="rect">
            <a:avLst/>
          </a:prstGeom>
          <a:solidFill>
            <a:schemeClr val="accent5"/>
          </a:solidFill>
          <a:ln>
            <a:solidFill>
              <a:schemeClr val="accent6"/>
            </a:solidFill>
          </a:ln>
        </p:spPr>
        <p:txBody>
          <a:bodyPr wrap="square" rtlCol="0">
            <a:spAutoFit/>
          </a:bodyPr>
          <a:lstStyle/>
          <a:p>
            <a:r>
              <a:rPr lang="en-US" dirty="0" smtClean="0"/>
              <a:t>Then, it proceeds in a recursive fashion to split these vectors again</a:t>
            </a:r>
          </a:p>
        </p:txBody>
      </p:sp>
      <p:cxnSp>
        <p:nvCxnSpPr>
          <p:cNvPr id="5" name="Straight Arrow Connector 4"/>
          <p:cNvCxnSpPr/>
          <p:nvPr/>
        </p:nvCxnSpPr>
        <p:spPr>
          <a:xfrm flipH="1">
            <a:off x="3657600" y="4343400"/>
            <a:ext cx="4572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3689089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b="1" dirty="0">
                    <a:latin typeface="Cambria" pitchFamily="18" charset="0"/>
                  </a:rPr>
                  <a:t>i</a:t>
                </a:r>
                <a:r>
                  <a:rPr lang="en-US" sz="1600" b="1" dirty="0" smtClean="0">
                    <a:latin typeface="Cambria" pitchFamily="18" charset="0"/>
                  </a:rPr>
                  <a:t>f N=1 then</a:t>
                </a:r>
              </a:p>
              <a:p>
                <a:r>
                  <a:rPr lang="en-US" sz="1600" b="1" dirty="0">
                    <a:latin typeface="Cambria" pitchFamily="18" charset="0"/>
                  </a:rPr>
                  <a:t> </a:t>
                </a:r>
                <a:r>
                  <a:rPr lang="en-US" sz="1600" b="1" dirty="0" smtClean="0">
                    <a:latin typeface="Cambria" pitchFamily="18" charset="0"/>
                  </a:rPr>
                  <a:t>   A[0]=a[0]</a:t>
                </a:r>
              </a:p>
              <a:p>
                <a:r>
                  <a:rPr lang="en-US" sz="1600" b="1" dirty="0">
                    <a:latin typeface="Cambria" pitchFamily="18" charset="0"/>
                  </a:rPr>
                  <a:t>e</a:t>
                </a:r>
                <a:r>
                  <a:rPr lang="en-US" sz="1600" b="1"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2133600"/>
            <a:ext cx="4419600" cy="646331"/>
          </a:xfrm>
          <a:prstGeom prst="rect">
            <a:avLst/>
          </a:prstGeom>
          <a:solidFill>
            <a:schemeClr val="accent5"/>
          </a:solidFill>
          <a:ln>
            <a:solidFill>
              <a:schemeClr val="accent6"/>
            </a:solidFill>
          </a:ln>
        </p:spPr>
        <p:txBody>
          <a:bodyPr wrap="square" rtlCol="0">
            <a:spAutoFit/>
          </a:bodyPr>
          <a:lstStyle/>
          <a:p>
            <a:r>
              <a:rPr lang="en-US" dirty="0" smtClean="0"/>
              <a:t>This recursion stops when we reach </a:t>
            </a:r>
            <a:r>
              <a:rPr lang="en-US" dirty="0" err="1" smtClean="0"/>
              <a:t>subvectors</a:t>
            </a:r>
            <a:r>
              <a:rPr lang="en-US" dirty="0" smtClean="0"/>
              <a:t> of degree 1</a:t>
            </a:r>
          </a:p>
        </p:txBody>
      </p:sp>
      <p:cxnSp>
        <p:nvCxnSpPr>
          <p:cNvPr id="5" name="Straight Arrow Connector 4"/>
          <p:cNvCxnSpPr/>
          <p:nvPr/>
        </p:nvCxnSpPr>
        <p:spPr>
          <a:xfrm flipH="1">
            <a:off x="1981200" y="2514600"/>
            <a:ext cx="21336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518101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b="1" dirty="0" smtClean="0">
                    <a:latin typeface="Cambria" pitchFamily="18" charset="0"/>
                  </a:rPr>
                  <a:t>    for k=0 to N-1</a:t>
                </a:r>
              </a:p>
              <a:p>
                <a:r>
                  <a:rPr lang="en-US" sz="1600" b="1" dirty="0">
                    <a:latin typeface="Cambria" pitchFamily="18" charset="0"/>
                  </a:rPr>
                  <a:t> </a:t>
                </a:r>
                <a:r>
                  <a:rPr lang="en-US" sz="1600" b="1" dirty="0" smtClean="0">
                    <a:latin typeface="Cambria" pitchFamily="18" charset="0"/>
                  </a:rPr>
                  <a:t>       A[k] = </a:t>
                </a:r>
                <a:r>
                  <a:rPr lang="en-US" sz="1600" b="1" dirty="0" err="1" smtClean="0">
                    <a:latin typeface="Cambria" pitchFamily="18" charset="0"/>
                  </a:rPr>
                  <a:t>even_a</a:t>
                </a:r>
                <a:r>
                  <a:rPr lang="en-US" sz="1600" b="1" dirty="0" smtClean="0">
                    <a:latin typeface="Cambria" pitchFamily="18" charset="0"/>
                  </a:rPr>
                  <a:t>[k * mod (N/2)] + </a:t>
                </a:r>
                <a14:m>
                  <m:oMath xmlns:m="http://schemas.openxmlformats.org/officeDocument/2006/math">
                    <m:sSup>
                      <m:sSupPr>
                        <m:ctrlPr>
                          <a:rPr lang="en-US" sz="1600" b="1" i="1">
                            <a:latin typeface="Cambria Math"/>
                            <a:ea typeface="Cambria Math"/>
                          </a:rPr>
                        </m:ctrlPr>
                      </m:sSupPr>
                      <m:e>
                        <m:r>
                          <a:rPr lang="el-GR" sz="1600" b="1" i="1">
                            <a:latin typeface="Cambria Math"/>
                            <a:ea typeface="Cambria Math"/>
                          </a:rPr>
                          <m:t>𝝎</m:t>
                        </m:r>
                      </m:e>
                      <m:sup>
                        <m:r>
                          <a:rPr lang="en-US" sz="1600" b="1" i="1" smtClean="0">
                            <a:latin typeface="Cambria Math"/>
                            <a:ea typeface="Cambria Math"/>
                          </a:rPr>
                          <m:t>𝒌</m:t>
                        </m:r>
                      </m:sup>
                    </m:sSup>
                  </m:oMath>
                </a14:m>
                <a:r>
                  <a:rPr lang="en-US" sz="1600" b="1" dirty="0" smtClean="0">
                    <a:latin typeface="Cambria" pitchFamily="18" charset="0"/>
                  </a:rPr>
                  <a:t> * </a:t>
                </a:r>
                <a:r>
                  <a:rPr lang="en-US" sz="1600" b="1" dirty="0" err="1" smtClean="0">
                    <a:latin typeface="Cambria" pitchFamily="18" charset="0"/>
                  </a:rPr>
                  <a:t>odd_A</a:t>
                </a:r>
                <a:r>
                  <a:rPr lang="en-US" sz="1600" b="1" dirty="0" smtClean="0">
                    <a:latin typeface="Cambria" pitchFamily="18" charset="0"/>
                  </a:rPr>
                  <a:t>[k * mod (N/2)]</a:t>
                </a:r>
              </a:p>
              <a:p>
                <a:r>
                  <a:rPr lang="en-US" sz="1600" b="1"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5449669"/>
            <a:ext cx="4419600" cy="646331"/>
          </a:xfrm>
          <a:prstGeom prst="rect">
            <a:avLst/>
          </a:prstGeom>
          <a:solidFill>
            <a:schemeClr val="accent5"/>
          </a:solidFill>
          <a:ln>
            <a:solidFill>
              <a:schemeClr val="accent6"/>
            </a:solidFill>
          </a:ln>
        </p:spPr>
        <p:txBody>
          <a:bodyPr wrap="square" rtlCol="0">
            <a:spAutoFit/>
          </a:bodyPr>
          <a:lstStyle/>
          <a:p>
            <a:r>
              <a:rPr lang="en-US" dirty="0" smtClean="0"/>
              <a:t>The actual computation is performed when the algorithm starts to exit the recursion.</a:t>
            </a:r>
          </a:p>
        </p:txBody>
      </p:sp>
      <p:cxnSp>
        <p:nvCxnSpPr>
          <p:cNvPr id="5" name="Straight Arrow Connector 4"/>
          <p:cNvCxnSpPr/>
          <p:nvPr/>
        </p:nvCxnSpPr>
        <p:spPr>
          <a:xfrm flipH="1">
            <a:off x="3200400" y="5791200"/>
            <a:ext cx="914400" cy="0"/>
          </a:xfrm>
          <a:prstGeom prst="straightConnector1">
            <a:avLst/>
          </a:prstGeom>
          <a:ln>
            <a:tailEnd type="none"/>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V="1">
            <a:off x="3200400" y="5181600"/>
            <a:ext cx="0" cy="61097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2292047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b="1" dirty="0" smtClean="0">
                    <a:latin typeface="Cambria" pitchFamily="18" charset="0"/>
                  </a:rPr>
                  <a:t>    for k=0 to N-1</a:t>
                </a:r>
              </a:p>
              <a:p>
                <a:r>
                  <a:rPr lang="en-US" sz="1600" b="1" dirty="0">
                    <a:latin typeface="Cambria" pitchFamily="18" charset="0"/>
                  </a:rPr>
                  <a:t> </a:t>
                </a:r>
                <a:r>
                  <a:rPr lang="en-US" sz="1600" b="1" dirty="0" smtClean="0">
                    <a:latin typeface="Cambria" pitchFamily="18" charset="0"/>
                  </a:rPr>
                  <a:t>       A[k] = </a:t>
                </a:r>
                <a:r>
                  <a:rPr lang="en-US" sz="1600" b="1" dirty="0" err="1" smtClean="0">
                    <a:latin typeface="Cambria" pitchFamily="18" charset="0"/>
                  </a:rPr>
                  <a:t>even_a</a:t>
                </a:r>
                <a:r>
                  <a:rPr lang="en-US" sz="1600" b="1" dirty="0" smtClean="0">
                    <a:latin typeface="Cambria" pitchFamily="18" charset="0"/>
                  </a:rPr>
                  <a:t>[k * mod (N/2)] + </a:t>
                </a:r>
                <a14:m>
                  <m:oMath xmlns:m="http://schemas.openxmlformats.org/officeDocument/2006/math">
                    <m:sSup>
                      <m:sSupPr>
                        <m:ctrlPr>
                          <a:rPr lang="en-US" sz="1600" b="1" i="1">
                            <a:latin typeface="Cambria Math"/>
                            <a:ea typeface="Cambria Math"/>
                          </a:rPr>
                        </m:ctrlPr>
                      </m:sSupPr>
                      <m:e>
                        <m:r>
                          <a:rPr lang="el-GR" sz="1600" b="1" i="1">
                            <a:latin typeface="Cambria Math"/>
                            <a:ea typeface="Cambria Math"/>
                          </a:rPr>
                          <m:t>𝝎</m:t>
                        </m:r>
                      </m:e>
                      <m:sup>
                        <m:r>
                          <a:rPr lang="en-US" sz="1600" b="1" i="1" smtClean="0">
                            <a:latin typeface="Cambria Math"/>
                            <a:ea typeface="Cambria Math"/>
                          </a:rPr>
                          <m:t>𝒌</m:t>
                        </m:r>
                      </m:sup>
                    </m:sSup>
                  </m:oMath>
                </a14:m>
                <a:r>
                  <a:rPr lang="en-US" sz="1600" b="1" dirty="0" smtClean="0">
                    <a:latin typeface="Cambria" pitchFamily="18" charset="0"/>
                  </a:rPr>
                  <a:t> * </a:t>
                </a:r>
                <a:r>
                  <a:rPr lang="en-US" sz="1600" b="1" dirty="0" err="1" smtClean="0">
                    <a:latin typeface="Cambria" pitchFamily="18" charset="0"/>
                  </a:rPr>
                  <a:t>odd_A</a:t>
                </a:r>
                <a:r>
                  <a:rPr lang="en-US" sz="1600" b="1" dirty="0" smtClean="0">
                    <a:latin typeface="Cambria" pitchFamily="18" charset="0"/>
                  </a:rPr>
                  <a:t>[k * mod (N/2)]</a:t>
                </a:r>
              </a:p>
              <a:p>
                <a:r>
                  <a:rPr lang="en-US" sz="1600" b="1"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5449669"/>
            <a:ext cx="4419600" cy="646331"/>
          </a:xfrm>
          <a:prstGeom prst="rect">
            <a:avLst/>
          </a:prstGeom>
          <a:solidFill>
            <a:schemeClr val="accent5"/>
          </a:solidFill>
          <a:ln>
            <a:solidFill>
              <a:schemeClr val="accent6"/>
            </a:solidFill>
          </a:ln>
        </p:spPr>
        <p:txBody>
          <a:bodyPr wrap="square" rtlCol="0">
            <a:spAutoFit/>
          </a:bodyPr>
          <a:lstStyle/>
          <a:p>
            <a:r>
              <a:rPr lang="en-US" dirty="0" smtClean="0"/>
              <a:t>At each step backward, the output coefficients are updated.</a:t>
            </a:r>
          </a:p>
        </p:txBody>
      </p:sp>
      <p:cxnSp>
        <p:nvCxnSpPr>
          <p:cNvPr id="5" name="Straight Arrow Connector 4"/>
          <p:cNvCxnSpPr/>
          <p:nvPr/>
        </p:nvCxnSpPr>
        <p:spPr>
          <a:xfrm flipH="1">
            <a:off x="3200400" y="5791200"/>
            <a:ext cx="914400" cy="0"/>
          </a:xfrm>
          <a:prstGeom prst="straightConnector1">
            <a:avLst/>
          </a:prstGeom>
          <a:ln>
            <a:tailEnd type="none"/>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V="1">
            <a:off x="3200400" y="5181600"/>
            <a:ext cx="0" cy="61097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7639331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FFT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33400" y="1600200"/>
                <a:ext cx="8001000" cy="4651851"/>
              </a:xfrm>
              <a:prstGeom prst="rect">
                <a:avLst/>
              </a:prstGeom>
              <a:noFill/>
            </p:spPr>
            <p:txBody>
              <a:bodyPr wrap="square" rtlCol="0">
                <a:spAutoFit/>
              </a:bodyPr>
              <a:lstStyle/>
              <a:p>
                <a:r>
                  <a:rPr lang="en-US" sz="1600" dirty="0" smtClean="0">
                    <a:latin typeface="Cambria" pitchFamily="18" charset="0"/>
                  </a:rPr>
                  <a:t>procedure FFT ( a, A, N,</a:t>
                </a:r>
                <a:r>
                  <a:rPr lang="en-US" sz="1600" dirty="0" smtClean="0">
                    <a:ea typeface="Cambria Math"/>
                  </a:rPr>
                  <a:t> </a:t>
                </a:r>
                <a14:m>
                  <m:oMath xmlns:m="http://schemas.openxmlformats.org/officeDocument/2006/math">
                    <m:r>
                      <a:rPr lang="el-GR" sz="1600" b="0" i="1" smtClean="0">
                        <a:latin typeface="Cambria Math"/>
                        <a:ea typeface="Cambria Math"/>
                      </a:rPr>
                      <m:t>𝜔</m:t>
                    </m:r>
                  </m:oMath>
                </a14:m>
                <a:r>
                  <a:rPr lang="en-US" sz="1600" dirty="0" smtClean="0">
                    <a:latin typeface="Cambria" pitchFamily="18" charset="0"/>
                  </a:rPr>
                  <a:t> )</a:t>
                </a:r>
              </a:p>
              <a:p>
                <a:endParaRPr lang="en-US" sz="1600" dirty="0">
                  <a:latin typeface="Cambria" pitchFamily="18" charset="0"/>
                </a:endParaRPr>
              </a:p>
              <a:p>
                <a:r>
                  <a:rPr lang="en-US" sz="1600" dirty="0">
                    <a:latin typeface="Cambria" pitchFamily="18" charset="0"/>
                  </a:rPr>
                  <a:t>i</a:t>
                </a:r>
                <a:r>
                  <a:rPr lang="en-US" sz="1600" dirty="0" smtClean="0">
                    <a:latin typeface="Cambria" pitchFamily="18" charset="0"/>
                  </a:rPr>
                  <a:t>f N=1 then</a:t>
                </a:r>
              </a:p>
              <a:p>
                <a:r>
                  <a:rPr lang="en-US" sz="1600" dirty="0">
                    <a:latin typeface="Cambria" pitchFamily="18" charset="0"/>
                  </a:rPr>
                  <a:t> </a:t>
                </a:r>
                <a:r>
                  <a:rPr lang="en-US" sz="1600" dirty="0" smtClean="0">
                    <a:latin typeface="Cambria" pitchFamily="18" charset="0"/>
                  </a:rPr>
                  <a:t>   A[0]=a[0]</a:t>
                </a:r>
              </a:p>
              <a:p>
                <a:r>
                  <a:rPr lang="en-US" sz="1600" dirty="0">
                    <a:latin typeface="Cambria" pitchFamily="18" charset="0"/>
                  </a:rPr>
                  <a:t>e</a:t>
                </a:r>
                <a:r>
                  <a:rPr lang="en-US" sz="1600" dirty="0" smtClean="0">
                    <a:latin typeface="Cambria" pitchFamily="18" charset="0"/>
                  </a:rPr>
                  <a:t>lse</a:t>
                </a:r>
              </a:p>
              <a:p>
                <a:r>
                  <a:rPr lang="en-US" sz="1600" dirty="0">
                    <a:latin typeface="Cambria" pitchFamily="18" charset="0"/>
                  </a:rPr>
                  <a:t> </a:t>
                </a:r>
                <a:r>
                  <a:rPr lang="en-US" sz="1600" dirty="0" smtClean="0">
                    <a:latin typeface="Cambria" pitchFamily="18" charset="0"/>
                  </a:rPr>
                  <a:t>   for k=0 to (N/2) -1</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[k] = a[2k]</a:t>
                </a:r>
              </a:p>
              <a:p>
                <a:r>
                  <a:rPr lang="en-US" sz="1600" dirty="0">
                    <a:latin typeface="Cambria" pitchFamily="18" charset="0"/>
                  </a:rPr>
                  <a:t> </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[k] = a[2k+1]</a:t>
                </a:r>
              </a:p>
              <a:p>
                <a:r>
                  <a:rPr lang="en-US" sz="1600" dirty="0" smtClean="0">
                    <a:latin typeface="Cambria" pitchFamily="18" charset="0"/>
                  </a:rPr>
                  <a:t>    end</a:t>
                </a:r>
              </a:p>
              <a:p>
                <a:endParaRPr lang="en-US" sz="1600" dirty="0">
                  <a:latin typeface="Cambria" pitchFamily="18" charset="0"/>
                </a:endParaRPr>
              </a:p>
              <a:p>
                <a:r>
                  <a:rPr lang="en-US" sz="1600" dirty="0" smtClean="0">
                    <a:latin typeface="Cambria" pitchFamily="18" charset="0"/>
                  </a:rPr>
                  <a:t>    FFT ( </a:t>
                </a:r>
                <a:r>
                  <a:rPr lang="en-US" sz="1600" dirty="0" err="1" smtClean="0">
                    <a:latin typeface="Cambria" pitchFamily="18" charset="0"/>
                  </a:rPr>
                  <a:t>even_a</a:t>
                </a:r>
                <a:r>
                  <a:rPr lang="en-US" sz="1600" dirty="0" smtClean="0">
                    <a:latin typeface="Cambria" pitchFamily="18" charset="0"/>
                  </a:rPr>
                  <a:t>, </a:t>
                </a:r>
                <a:r>
                  <a:rPr lang="en-US" sz="1600" dirty="0" err="1" smtClean="0">
                    <a:latin typeface="Cambria" pitchFamily="18" charset="0"/>
                  </a:rPr>
                  <a:t>even_A</a:t>
                </a:r>
                <a:r>
                  <a:rPr lang="en-US" sz="1600" dirty="0" smtClean="0">
                    <a:latin typeface="Cambria" pitchFamily="18" charset="0"/>
                  </a:rPr>
                  <a:t>, N/2,</a:t>
                </a:r>
                <a:r>
                  <a:rPr lang="el-GR" sz="1600" dirty="0" smtClean="0">
                    <a:latin typeface="Cambria" pitchFamily="18" charset="0"/>
                  </a:rPr>
                  <a:t> </a:t>
                </a:r>
                <a14:m>
                  <m:oMath xmlns:m="http://schemas.openxmlformats.org/officeDocument/2006/math">
                    <m:sSup>
                      <m:sSupPr>
                        <m:ctrlPr>
                          <a:rPr lang="en-US" sz="1600" b="0" i="1" smtClean="0">
                            <a:latin typeface="Cambria Math"/>
                            <a:ea typeface="Cambria Math"/>
                          </a:rPr>
                        </m:ctrlPr>
                      </m:sSupPr>
                      <m:e>
                        <m:r>
                          <a:rPr lang="el-GR" sz="1600" i="1" smtClean="0">
                            <a:latin typeface="Cambria Math"/>
                            <a:ea typeface="Cambria Math"/>
                          </a:rPr>
                          <m:t>𝜔</m:t>
                        </m:r>
                      </m:e>
                      <m:sup>
                        <m:r>
                          <a:rPr lang="en-US" sz="1600" b="0" i="1" smtClean="0">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FFT ( </a:t>
                </a:r>
                <a:r>
                  <a:rPr lang="en-US" sz="1600" dirty="0" err="1" smtClean="0">
                    <a:latin typeface="Cambria" pitchFamily="18" charset="0"/>
                  </a:rPr>
                  <a:t>odd_a</a:t>
                </a:r>
                <a:r>
                  <a:rPr lang="en-US" sz="1600" dirty="0" smtClean="0">
                    <a:latin typeface="Cambria" pitchFamily="18" charset="0"/>
                  </a:rPr>
                  <a:t>, </a:t>
                </a:r>
                <a:r>
                  <a:rPr lang="en-US" sz="1600" dirty="0" err="1" smtClean="0">
                    <a:latin typeface="Cambria" pitchFamily="18" charset="0"/>
                  </a:rPr>
                  <a:t>odd_A</a:t>
                </a:r>
                <a:r>
                  <a:rPr lang="en-US" sz="1600" dirty="0" smtClean="0">
                    <a:latin typeface="Cambria" pitchFamily="18" charset="0"/>
                  </a:rPr>
                  <a:t>, N/2,</a:t>
                </a:r>
                <a:r>
                  <a:rPr lang="en-US" sz="1600" dirty="0">
                    <a:ea typeface="Cambria Math"/>
                  </a:rPr>
                  <a:t>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i="1">
                            <a:latin typeface="Cambria Math"/>
                            <a:ea typeface="Cambria Math"/>
                          </a:rPr>
                          <m:t>2</m:t>
                        </m:r>
                      </m:sup>
                    </m:sSup>
                  </m:oMath>
                </a14:m>
                <a:r>
                  <a:rPr lang="en-US" sz="1600" dirty="0" smtClean="0">
                    <a:latin typeface="Cambria" pitchFamily="18" charset="0"/>
                  </a:rPr>
                  <a:t> )</a:t>
                </a:r>
              </a:p>
              <a:p>
                <a:r>
                  <a:rPr lang="en-US" sz="1600" dirty="0" smtClean="0">
                    <a:latin typeface="Cambria" pitchFamily="18" charset="0"/>
                  </a:rPr>
                  <a:t>    for k=0 to N-1</a:t>
                </a:r>
              </a:p>
              <a:p>
                <a:r>
                  <a:rPr lang="en-US" sz="1600" dirty="0">
                    <a:latin typeface="Cambria" pitchFamily="18" charset="0"/>
                  </a:rPr>
                  <a:t> </a:t>
                </a:r>
                <a:r>
                  <a:rPr lang="en-US" sz="1600" dirty="0" smtClean="0">
                    <a:latin typeface="Cambria" pitchFamily="18" charset="0"/>
                  </a:rPr>
                  <a:t>       A[k] = </a:t>
                </a:r>
                <a:r>
                  <a:rPr lang="en-US" sz="1600" dirty="0" err="1" smtClean="0">
                    <a:latin typeface="Cambria" pitchFamily="18" charset="0"/>
                  </a:rPr>
                  <a:t>even_a</a:t>
                </a:r>
                <a:r>
                  <a:rPr lang="en-US" sz="1600" dirty="0" smtClean="0">
                    <a:latin typeface="Cambria" pitchFamily="18" charset="0"/>
                  </a:rPr>
                  <a:t>[k * mod (N/2)] + </a:t>
                </a:r>
                <a14:m>
                  <m:oMath xmlns:m="http://schemas.openxmlformats.org/officeDocument/2006/math">
                    <m:sSup>
                      <m:sSupPr>
                        <m:ctrlPr>
                          <a:rPr lang="en-US" sz="1600" i="1">
                            <a:latin typeface="Cambria Math"/>
                            <a:ea typeface="Cambria Math"/>
                          </a:rPr>
                        </m:ctrlPr>
                      </m:sSupPr>
                      <m:e>
                        <m:r>
                          <a:rPr lang="el-GR" sz="1600" i="1">
                            <a:latin typeface="Cambria Math"/>
                            <a:ea typeface="Cambria Math"/>
                          </a:rPr>
                          <m:t>𝜔</m:t>
                        </m:r>
                      </m:e>
                      <m:sup>
                        <m:r>
                          <a:rPr lang="en-US" sz="1600" b="0" i="1" smtClean="0">
                            <a:latin typeface="Cambria Math"/>
                            <a:ea typeface="Cambria Math"/>
                          </a:rPr>
                          <m:t>𝑘</m:t>
                        </m:r>
                      </m:sup>
                    </m:sSup>
                  </m:oMath>
                </a14:m>
                <a:r>
                  <a:rPr lang="en-US" sz="1600" dirty="0" smtClean="0">
                    <a:latin typeface="Cambria" pitchFamily="18" charset="0"/>
                  </a:rPr>
                  <a:t> * </a:t>
                </a:r>
                <a:r>
                  <a:rPr lang="en-US" sz="1600" dirty="0" err="1" smtClean="0">
                    <a:latin typeface="Cambria" pitchFamily="18" charset="0"/>
                  </a:rPr>
                  <a:t>odd_A</a:t>
                </a:r>
                <a:r>
                  <a:rPr lang="en-US" sz="1600" dirty="0" smtClean="0">
                    <a:latin typeface="Cambria" pitchFamily="18" charset="0"/>
                  </a:rPr>
                  <a:t>[k * mod (N/2)]</a:t>
                </a:r>
              </a:p>
              <a:p>
                <a:r>
                  <a:rPr lang="en-US" sz="1600" dirty="0" smtClean="0">
                    <a:latin typeface="Cambria" pitchFamily="18" charset="0"/>
                  </a:rPr>
                  <a:t>    end</a:t>
                </a:r>
              </a:p>
              <a:p>
                <a:r>
                  <a:rPr lang="en-US" sz="1600" dirty="0">
                    <a:latin typeface="Cambria" pitchFamily="18" charset="0"/>
                  </a:rPr>
                  <a:t>e</a:t>
                </a:r>
                <a:r>
                  <a:rPr lang="en-US" sz="1600" dirty="0" smtClean="0">
                    <a:latin typeface="Cambria" pitchFamily="18" charset="0"/>
                  </a:rPr>
                  <a:t>nd</a:t>
                </a:r>
              </a:p>
              <a:p>
                <a:endParaRPr lang="en-US" sz="1600" dirty="0">
                  <a:latin typeface="Cambria" pitchFamily="18" charset="0"/>
                </a:endParaRPr>
              </a:p>
              <a:p>
                <a:r>
                  <a:rPr lang="en-US" sz="1600" dirty="0">
                    <a:latin typeface="Cambria" pitchFamily="18" charset="0"/>
                  </a:rPr>
                  <a:t>e</a:t>
                </a:r>
                <a:r>
                  <a:rPr lang="en-US" sz="1600" dirty="0" smtClean="0">
                    <a:latin typeface="Cambria" pitchFamily="18" charset="0"/>
                  </a:rPr>
                  <a:t>nd procedure FFT</a:t>
                </a:r>
                <a:endParaRPr lang="en-US" sz="1600" dirty="0">
                  <a:latin typeface="Cambria"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400" y="1600200"/>
                <a:ext cx="8001000" cy="4651851"/>
              </a:xfrm>
              <a:prstGeom prst="rect">
                <a:avLst/>
              </a:prstGeom>
              <a:blipFill rotWithShape="1">
                <a:blip r:embed="rId2"/>
                <a:stretch>
                  <a:fillRect l="-457" t="-655"/>
                </a:stretch>
              </a:blipFill>
            </p:spPr>
            <p:txBody>
              <a:bodyPr/>
              <a:lstStyle/>
              <a:p>
                <a:r>
                  <a:rPr lang="en-US">
                    <a:noFill/>
                  </a:rPr>
                  <a:t> </a:t>
                </a:r>
              </a:p>
            </p:txBody>
          </p:sp>
        </mc:Fallback>
      </mc:AlternateContent>
      <p:sp>
        <p:nvSpPr>
          <p:cNvPr id="3" name="TextBox 2"/>
          <p:cNvSpPr txBox="1"/>
          <p:nvPr/>
        </p:nvSpPr>
        <p:spPr>
          <a:xfrm>
            <a:off x="4114800" y="5449669"/>
            <a:ext cx="4419600" cy="369332"/>
          </a:xfrm>
          <a:prstGeom prst="rect">
            <a:avLst/>
          </a:prstGeom>
          <a:noFill/>
          <a:ln>
            <a:solidFill>
              <a:schemeClr val="tx1"/>
            </a:solidFill>
          </a:ln>
        </p:spPr>
        <p:txBody>
          <a:bodyPr wrap="square" rtlCol="0">
            <a:spAutoFit/>
          </a:bodyPr>
          <a:lstStyle/>
          <a:p>
            <a:r>
              <a:rPr lang="en-US" dirty="0" smtClean="0"/>
              <a:t>It evaluates polynomials</a:t>
            </a:r>
            <a:r>
              <a:rPr lang="en-US" dirty="0"/>
              <a:t> </a:t>
            </a:r>
            <a:r>
              <a:rPr lang="en-US" dirty="0" smtClean="0"/>
              <a:t>from th</a:t>
            </a:r>
            <a:r>
              <a:rPr lang="en-US" dirty="0"/>
              <a:t>e</a:t>
            </a:r>
            <a:endParaRPr lang="en-US" dirty="0" smtClean="0"/>
          </a:p>
        </p:txBody>
      </p:sp>
    </p:spTree>
    <p:extLst>
      <p:ext uri="{BB962C8B-B14F-4D97-AF65-F5344CB8AC3E}">
        <p14:creationId xmlns:p14="http://schemas.microsoft.com/office/powerpoint/2010/main" val="42594899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4"/>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Let’s follow the algorithm step-by-step on the DFT matrix-vector product.</a:t>
            </a:r>
            <a:endParaRPr lang="en-US" sz="2000" dirty="0"/>
          </a:p>
        </p:txBody>
      </p:sp>
    </p:spTree>
    <p:extLst>
      <p:ext uri="{BB962C8B-B14F-4D97-AF65-F5344CB8AC3E}">
        <p14:creationId xmlns:p14="http://schemas.microsoft.com/office/powerpoint/2010/main" val="747913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7"/>
            <a:ext cx="9144000" cy="6201793"/>
          </a:xfrm>
          <a:prstGeom prst="rect">
            <a:avLst/>
          </a:prstGeom>
        </p:spPr>
      </p:pic>
      <p:sp>
        <p:nvSpPr>
          <p:cNvPr id="2" name="Title 1"/>
          <p:cNvSpPr>
            <a:spLocks noGrp="1"/>
          </p:cNvSpPr>
          <p:nvPr>
            <p:ph type="title"/>
          </p:nvPr>
        </p:nvSpPr>
        <p:spPr/>
        <p:txBody>
          <a:bodyPr>
            <a:normAutofit/>
          </a:bodyPr>
          <a:lstStyle/>
          <a:p>
            <a:pPr algn="l"/>
            <a:r>
              <a:rPr lang="en-US" sz="2000" dirty="0" smtClean="0"/>
              <a:t>We pass the vector of coefficients to FFT which starts the recursion</a:t>
            </a:r>
            <a:endParaRPr lang="en-US" sz="2000" dirty="0"/>
          </a:p>
        </p:txBody>
      </p:sp>
    </p:spTree>
    <p:extLst>
      <p:ext uri="{BB962C8B-B14F-4D97-AF65-F5344CB8AC3E}">
        <p14:creationId xmlns:p14="http://schemas.microsoft.com/office/powerpoint/2010/main" val="42360265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2" name="Title 1"/>
          <p:cNvSpPr>
            <a:spLocks noGrp="1"/>
          </p:cNvSpPr>
          <p:nvPr>
            <p:ph type="title"/>
          </p:nvPr>
        </p:nvSpPr>
        <p:spPr/>
        <p:txBody>
          <a:bodyPr>
            <a:noAutofit/>
          </a:bodyPr>
          <a:lstStyle/>
          <a:p>
            <a:pPr algn="l"/>
            <a:r>
              <a:rPr lang="en-US" sz="2000" dirty="0" smtClean="0"/>
              <a:t>First, it splits the 8 coefficients in 2 sets (odd and even)</a:t>
            </a:r>
            <a:endParaRPr lang="en-US" sz="2000" dirty="0"/>
          </a:p>
        </p:txBody>
      </p:sp>
    </p:spTree>
    <p:extLst>
      <p:ext uri="{BB962C8B-B14F-4D97-AF65-F5344CB8AC3E}">
        <p14:creationId xmlns:p14="http://schemas.microsoft.com/office/powerpoint/2010/main" val="34687671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2" name="Title 1"/>
          <p:cNvSpPr>
            <a:spLocks noGrp="1"/>
          </p:cNvSpPr>
          <p:nvPr>
            <p:ph type="title"/>
          </p:nvPr>
        </p:nvSpPr>
        <p:spPr/>
        <p:txBody>
          <a:bodyPr>
            <a:noAutofit/>
          </a:bodyPr>
          <a:lstStyle/>
          <a:p>
            <a:pPr algn="l"/>
            <a:r>
              <a:rPr lang="en-US" sz="2000" dirty="0" smtClean="0"/>
              <a:t>It follows the recursion down one step for the first set of coefficients.</a:t>
            </a:r>
            <a:endParaRPr lang="en-US" sz="2000" dirty="0"/>
          </a:p>
        </p:txBody>
      </p:sp>
    </p:spTree>
    <p:extLst>
      <p:ext uri="{BB962C8B-B14F-4D97-AF65-F5344CB8AC3E}">
        <p14:creationId xmlns:p14="http://schemas.microsoft.com/office/powerpoint/2010/main" val="42894013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FFT splits this vector too</a:t>
            </a:r>
            <a:r>
              <a:rPr lang="en-US" sz="2000" dirty="0"/>
              <a:t> </a:t>
            </a:r>
            <a:r>
              <a:rPr lang="en-US" sz="2000" dirty="0" smtClean="0"/>
              <a:t>and the recursion goes down one more step.</a:t>
            </a:r>
            <a:endParaRPr lang="en-US" sz="2000" dirty="0"/>
          </a:p>
        </p:txBody>
      </p:sp>
    </p:spTree>
    <p:extLst>
      <p:ext uri="{BB962C8B-B14F-4D97-AF65-F5344CB8AC3E}">
        <p14:creationId xmlns:p14="http://schemas.microsoft.com/office/powerpoint/2010/main" val="1278779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0</m:t>
                          </m:r>
                        </m:sub>
                      </m:sSub>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1</m:t>
                          </m:r>
                        </m:sub>
                      </m:sSub>
                      <m:r>
                        <a:rPr lang="en-US" b="0" i="1" smtClean="0">
                          <a:latin typeface="Cambria Math"/>
                        </a:rPr>
                        <m:t>𝑥</m:t>
                      </m:r>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solidFill>
                                <a:srgbClr val="CC0000"/>
                              </a:solidFill>
                              <a:latin typeface="Cambria Math"/>
                            </a:rPr>
                          </m:ctrlPr>
                        </m:sSubPr>
                        <m:e>
                          <m:r>
                            <a:rPr lang="en-US" b="0" i="1" smtClean="0">
                              <a:solidFill>
                                <a:srgbClr val="CC0000"/>
                              </a:solidFill>
                              <a:latin typeface="Cambria Math"/>
                            </a:rPr>
                            <m:t>𝑎</m:t>
                          </m:r>
                        </m:e>
                        <m:sub>
                          <m:r>
                            <a:rPr lang="en-US" b="0" i="1" smtClean="0">
                              <a:solidFill>
                                <a:srgbClr val="CC0000"/>
                              </a:solidFill>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38200" y="5983069"/>
                <a:ext cx="7391400" cy="369332"/>
              </a:xfrm>
              <a:prstGeom prst="rect">
                <a:avLst/>
              </a:prstGeom>
              <a:noFill/>
            </p:spPr>
            <p:txBody>
              <a:bodyPr wrap="square" rtlCol="0">
                <a:spAutoFit/>
              </a:bodyPr>
              <a:lstStyle/>
              <a:p>
                <a:r>
                  <a:rPr lang="en-US" dirty="0" smtClean="0"/>
                  <a:t>Last, we have a third-order component, with the coefficient </a:t>
                </a: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3</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5983069"/>
                <a:ext cx="7391400" cy="369332"/>
              </a:xfrm>
              <a:prstGeom prst="rect">
                <a:avLst/>
              </a:prstGeom>
              <a:blipFill rotWithShape="1">
                <a:blip r:embed="rId4"/>
                <a:stretch>
                  <a:fillRect l="-74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181645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At the third split (log 8 = 3), FFT is passed a linear polynomial and returns.</a:t>
            </a:r>
            <a:endParaRPr lang="en-US" sz="2000" dirty="0"/>
          </a:p>
        </p:txBody>
      </p:sp>
    </p:spTree>
    <p:extLst>
      <p:ext uri="{BB962C8B-B14F-4D97-AF65-F5344CB8AC3E}">
        <p14:creationId xmlns:p14="http://schemas.microsoft.com/office/powerpoint/2010/main" val="124614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FFT reached a polynomial of order 1, so it will evaluate it.</a:t>
            </a:r>
            <a:endParaRPr lang="en-US" sz="2000" dirty="0"/>
          </a:p>
        </p:txBody>
      </p:sp>
      <mc:AlternateContent xmlns:mc="http://schemas.openxmlformats.org/markup-compatibility/2006" xmlns:a14="http://schemas.microsoft.com/office/drawing/2010/main">
        <mc:Choice Requires="a14">
          <p:sp>
            <p:nvSpPr>
              <p:cNvPr id="3" name="TextBox 2"/>
              <p:cNvSpPr txBox="1"/>
              <p:nvPr/>
            </p:nvSpPr>
            <p:spPr>
              <a:xfrm>
                <a:off x="4038600" y="5943600"/>
                <a:ext cx="10668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038600" y="5943600"/>
                <a:ext cx="1066800" cy="64633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28600" y="1676400"/>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8600" y="1676400"/>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0360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The first coefficient of A gets updated with this value.</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4038600" y="5943600"/>
                <a:ext cx="10668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038600" y="5943600"/>
                <a:ext cx="1066800" cy="64633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1676400"/>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1676400"/>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62500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Then, FFT evaluates the polynomial at the negative of the previous root.</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m:t>
                      </m:r>
                      <m:r>
                        <a:rPr lang="en-US" b="0" i="1" smtClean="0">
                          <a:latin typeface="Cambria Math"/>
                          <a:ea typeface="Cambria Math"/>
                        </a:rPr>
                        <m:t>−</m:t>
                      </m:r>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2221468"/>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2221468"/>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49266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7"/>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The corresponding coefficient is updated with this value.</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m:t>
                      </m:r>
                      <m:r>
                        <a:rPr lang="en-US" b="0" i="1" smtClean="0">
                          <a:latin typeface="Cambria Math"/>
                          <a:ea typeface="Cambria Math"/>
                        </a:rPr>
                        <m:t>−</m:t>
                      </m:r>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2221468"/>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2221468"/>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73052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By computing these two values, FFT already computed the pairs for the other 3 polynomials.</a:t>
            </a:r>
            <a:endParaRPr lang="en-US" sz="2000" dirty="0"/>
          </a:p>
        </p:txBody>
      </p:sp>
    </p:spTree>
    <p:extLst>
      <p:ext uri="{BB962C8B-B14F-4D97-AF65-F5344CB8AC3E}">
        <p14:creationId xmlns:p14="http://schemas.microsoft.com/office/powerpoint/2010/main" val="24328454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We now exit the FFT for this polynomial (RED) and enter the branch of the recursion corresponding to the next polynomial</a:t>
            </a:r>
            <a:endParaRPr lang="en-US" sz="2000" dirty="0"/>
          </a:p>
        </p:txBody>
      </p:sp>
    </p:spTree>
    <p:extLst>
      <p:ext uri="{BB962C8B-B14F-4D97-AF65-F5344CB8AC3E}">
        <p14:creationId xmlns:p14="http://schemas.microsoft.com/office/powerpoint/2010/main" val="3097458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Again, we evaluate the two values.</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2678668"/>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2678668"/>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450579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And update the corresponding coefficients.</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=−1</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m:t>
                      </m:r>
                      <m:r>
                        <a:rPr lang="en-US" b="0" i="1" smtClean="0">
                          <a:latin typeface="Cambria Math"/>
                          <a:ea typeface="Cambria Math"/>
                        </a:rPr>
                        <m:t>−</m:t>
                      </m:r>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3212068"/>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3212068"/>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18755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06"/>
            <a:ext cx="9144000"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Looking at the corresponding columns, we can see that the other values are computed, but can be used only when the other polynomials are active, and when FFT evaluates at the right power of the primitive root of unity</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m:t>
                      </m:r>
                      <m:r>
                        <a:rPr lang="en-US" b="0" i="1" smtClean="0">
                          <a:latin typeface="Cambria Math"/>
                          <a:ea typeface="Cambria Math"/>
                        </a:rPr>
                        <m:t>𝑖</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1764268"/>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1764268"/>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4408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575" y="2168786"/>
            <a:ext cx="6116850" cy="430821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876696" y="1799454"/>
                <a:ext cx="339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0</m:t>
                          </m:r>
                        </m:sub>
                      </m:sSub>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1</m:t>
                          </m:r>
                        </m:sub>
                      </m:sSub>
                      <m:r>
                        <a:rPr lang="en-US" b="0" i="1" smtClean="0">
                          <a:latin typeface="Cambria Math"/>
                        </a:rPr>
                        <m:t>𝑥</m:t>
                      </m:r>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2</m:t>
                          </m:r>
                        </m:sub>
                      </m:sSub>
                      <m:sSup>
                        <m:sSupPr>
                          <m:ctrlPr>
                            <a:rPr lang="en-US" b="0"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𝑎</m:t>
                          </m:r>
                        </m:e>
                        <m:sub>
                          <m:r>
                            <a:rPr lang="en-US" b="0" i="1" smtClean="0">
                              <a:solidFill>
                                <a:schemeClr val="tx1"/>
                              </a:solidFill>
                              <a:latin typeface="Cambria Math"/>
                            </a:rPr>
                            <m:t>3</m:t>
                          </m:r>
                        </m:sub>
                      </m:sSub>
                      <m:sSup>
                        <m:sSupPr>
                          <m:ctrlPr>
                            <a:rPr lang="en-US" b="0" i="1" smtClean="0">
                              <a:latin typeface="Cambria Math"/>
                            </a:rPr>
                          </m:ctrlPr>
                        </m:sSupPr>
                        <m:e>
                          <m:r>
                            <a:rPr lang="en-US" b="0" i="1" smtClean="0">
                              <a:latin typeface="Cambria Math"/>
                            </a:rPr>
                            <m:t>𝑥</m:t>
                          </m:r>
                        </m:e>
                        <m:sup>
                          <m:r>
                            <a:rPr lang="en-US" b="0" i="1" smtClean="0">
                              <a:latin typeface="Cambria Math"/>
                            </a:rPr>
                            <m:t>3</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76696" y="1799454"/>
                <a:ext cx="3390608" cy="369332"/>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838200" y="5943600"/>
            <a:ext cx="7391400" cy="369332"/>
          </a:xfrm>
          <a:prstGeom prst="rect">
            <a:avLst/>
          </a:prstGeom>
          <a:noFill/>
        </p:spPr>
        <p:txBody>
          <a:bodyPr wrap="square" rtlCol="0">
            <a:spAutoFit/>
          </a:bodyPr>
          <a:lstStyle/>
          <a:p>
            <a:r>
              <a:rPr lang="en-US" dirty="0" smtClean="0"/>
              <a:t>Adding these 4 components gives us our polynomial (in black)</a:t>
            </a:r>
            <a:endParaRPr lang="en-US" dirty="0"/>
          </a:p>
        </p:txBody>
      </p:sp>
    </p:spTree>
    <p:extLst>
      <p:ext uri="{BB962C8B-B14F-4D97-AF65-F5344CB8AC3E}">
        <p14:creationId xmlns:p14="http://schemas.microsoft.com/office/powerpoint/2010/main" val="39023887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7"/>
            <a:ext cx="9143998"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After exiting the recursion to the second level, we can update the output coefficients by interchanging the values computed already.</a:t>
            </a: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3848100" y="5978131"/>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m:t>
                      </m:r>
                      <m:r>
                        <a:rPr lang="en-US" b="0" i="1" smtClean="0">
                          <a:latin typeface="Cambria Math"/>
                          <a:ea typeface="Cambria Math"/>
                        </a:rPr>
                        <m:t>𝑖</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m:t>
                      </m:r>
                      <m:r>
                        <a:rPr lang="en-US" b="0" i="1" smtClean="0">
                          <a:latin typeface="Cambria Math"/>
                          <a:ea typeface="Cambria Math"/>
                        </a:rPr>
                        <m:t>𝑖</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78131"/>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2637000"/>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2637000"/>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14304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m:t>
                      </m:r>
                      <m:r>
                        <a:rPr lang="en-US" b="0" i="1" smtClean="0">
                          <a:latin typeface="Cambria Math"/>
                          <a:ea typeface="Cambria Math"/>
                        </a:rPr>
                        <m:t>𝑖</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m:t>
                      </m:r>
                      <m:r>
                        <a:rPr lang="en-US" b="0" i="1" smtClean="0">
                          <a:latin typeface="Cambria Math"/>
                          <a:ea typeface="Cambria Math"/>
                        </a:rPr>
                        <m:t>𝑖</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3200400"/>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3200400"/>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0277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848100" y="5943599"/>
                <a:ext cx="1447800" cy="651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𝜔</m:t>
                      </m:r>
                      <m:r>
                        <a:rPr lang="en-US" b="0" i="1" smtClean="0">
                          <a:latin typeface="Cambria Math"/>
                          <a:ea typeface="Cambria Math"/>
                        </a:rPr>
                        <m:t>=−</m:t>
                      </m:r>
                      <m:r>
                        <a:rPr lang="en-US" b="0" i="1" smtClean="0">
                          <a:latin typeface="Cambria Math"/>
                          <a:ea typeface="Cambria Math"/>
                        </a:rPr>
                        <m:t>𝑖</m:t>
                      </m:r>
                    </m:oMath>
                  </m:oMathPara>
                </a14:m>
                <a:endParaRPr lang="en-US" b="0" i="1" dirty="0" smtClean="0">
                  <a:latin typeface="Cambria Math"/>
                  <a:ea typeface="Cambria Math"/>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r>
                            <a:rPr lang="en-US" i="1">
                              <a:latin typeface="Cambria Math"/>
                              <a:ea typeface="Cambria Math"/>
                            </a:rPr>
                            <m:t>𝜔</m:t>
                          </m:r>
                        </m:e>
                        <m:sup>
                          <m:r>
                            <a:rPr lang="en-US" b="0" i="1" smtClean="0">
                              <a:latin typeface="Cambria Math"/>
                              <a:ea typeface="Cambria Math"/>
                            </a:rPr>
                            <m:t>𝑘</m:t>
                          </m:r>
                        </m:sup>
                      </m:sSup>
                      <m:r>
                        <a:rPr lang="en-US" i="1">
                          <a:latin typeface="Cambria Math"/>
                          <a:ea typeface="Cambria Math"/>
                        </a:rPr>
                        <m:t>=1</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48100" y="5943599"/>
                <a:ext cx="1447800" cy="65126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8600" y="2209800"/>
                <a:ext cx="838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𝑘</m:t>
                      </m:r>
                      <m:r>
                        <a:rPr lang="en-US" b="0" i="1" smtClean="0">
                          <a:latin typeface="Cambria Math"/>
                          <a:ea typeface="Cambria Math"/>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8600" y="2209800"/>
                <a:ext cx="83820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4520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7"/>
            <a:ext cx="9143998"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FFT exits the recursion to the higher level and works on the second half.</a:t>
            </a:r>
            <a:endParaRPr lang="en-US" sz="2000" dirty="0"/>
          </a:p>
        </p:txBody>
      </p:sp>
    </p:spTree>
    <p:extLst>
      <p:ext uri="{BB962C8B-B14F-4D97-AF65-F5344CB8AC3E}">
        <p14:creationId xmlns:p14="http://schemas.microsoft.com/office/powerpoint/2010/main" val="24927632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FFT evaluates these basic polynomials too, and updates the coefficients.</a:t>
            </a:r>
            <a:endParaRPr lang="en-US" sz="2000" dirty="0"/>
          </a:p>
        </p:txBody>
      </p:sp>
    </p:spTree>
    <p:extLst>
      <p:ext uri="{BB962C8B-B14F-4D97-AF65-F5344CB8AC3E}">
        <p14:creationId xmlns:p14="http://schemas.microsoft.com/office/powerpoint/2010/main" val="35755084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Tree>
    <p:extLst>
      <p:ext uri="{BB962C8B-B14F-4D97-AF65-F5344CB8AC3E}">
        <p14:creationId xmlns:p14="http://schemas.microsoft.com/office/powerpoint/2010/main" val="22507622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Tree>
    <p:extLst>
      <p:ext uri="{BB962C8B-B14F-4D97-AF65-F5344CB8AC3E}">
        <p14:creationId xmlns:p14="http://schemas.microsoft.com/office/powerpoint/2010/main" val="6150410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56207"/>
            <a:ext cx="9143998" cy="6201793"/>
          </a:xfrm>
          <a:prstGeom prst="rect">
            <a:avLst/>
          </a:prstGeom>
        </p:spPr>
      </p:pic>
    </p:spTree>
    <p:extLst>
      <p:ext uri="{BB962C8B-B14F-4D97-AF65-F5344CB8AC3E}">
        <p14:creationId xmlns:p14="http://schemas.microsoft.com/office/powerpoint/2010/main" val="41741505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After evaluating the last linear polynomial, FFT has computed all the values it needs. From now on, the computation will rely on combining these values.</a:t>
            </a:r>
            <a:endParaRPr lang="en-US" sz="2000" dirty="0"/>
          </a:p>
        </p:txBody>
      </p:sp>
    </p:spTree>
    <p:extLst>
      <p:ext uri="{BB962C8B-B14F-4D97-AF65-F5344CB8AC3E}">
        <p14:creationId xmlns:p14="http://schemas.microsoft.com/office/powerpoint/2010/main" val="21260681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6206"/>
            <a:ext cx="9143998" cy="6201793"/>
          </a:xfrm>
          <a:prstGeom prst="rect">
            <a:avLst/>
          </a:prstGeom>
        </p:spPr>
      </p:pic>
      <p:sp>
        <p:nvSpPr>
          <p:cNvPr id="5" name="Title 1"/>
          <p:cNvSpPr>
            <a:spLocks noGrp="1"/>
          </p:cNvSpPr>
          <p:nvPr>
            <p:ph type="title"/>
          </p:nvPr>
        </p:nvSpPr>
        <p:spPr>
          <a:xfrm>
            <a:off x="457200" y="274638"/>
            <a:ext cx="8229600" cy="1143000"/>
          </a:xfrm>
        </p:spPr>
        <p:txBody>
          <a:bodyPr>
            <a:noAutofit/>
          </a:bodyPr>
          <a:lstStyle/>
          <a:p>
            <a:pPr algn="l"/>
            <a:r>
              <a:rPr lang="en-US" sz="2000" dirty="0" smtClean="0"/>
              <a:t>Exiting the recursion, the coefficients are, again, updated at each step.</a:t>
            </a:r>
            <a:endParaRPr lang="en-US" sz="2000" dirty="0"/>
          </a:p>
        </p:txBody>
      </p:sp>
    </p:spTree>
    <p:extLst>
      <p:ext uri="{BB962C8B-B14F-4D97-AF65-F5344CB8AC3E}">
        <p14:creationId xmlns:p14="http://schemas.microsoft.com/office/powerpoint/2010/main" val="30201291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5016</TotalTime>
  <Words>3352</Words>
  <Application>Microsoft Office PowerPoint</Application>
  <PresentationFormat>On-screen Show (4:3)</PresentationFormat>
  <Paragraphs>349</Paragraphs>
  <Slides>113</Slides>
  <Notes>0</Notes>
  <HiddenSlides>0</HiddenSlides>
  <MMClips>0</MMClips>
  <ScaleCrop>false</ScaleCrop>
  <HeadingPairs>
    <vt:vector size="4" baseType="variant">
      <vt:variant>
        <vt:lpstr>Theme</vt:lpstr>
      </vt:variant>
      <vt:variant>
        <vt:i4>1</vt:i4>
      </vt:variant>
      <vt:variant>
        <vt:lpstr>Slide Titles</vt:lpstr>
      </vt:variant>
      <vt:variant>
        <vt:i4>113</vt:i4>
      </vt:variant>
    </vt:vector>
  </HeadingPairs>
  <TitlesOfParts>
    <vt:vector size="114" baseType="lpstr">
      <vt:lpstr>Office Theme</vt:lpstr>
      <vt:lpstr>Fast Fourier Transform  for speeding up  the multiplication of polynomials</vt:lpstr>
      <vt:lpstr>Defining the problem</vt:lpstr>
      <vt:lpstr>PowerPoint Presentation</vt:lpstr>
      <vt:lpstr>Consider the following polynomial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the following two polynomials</vt:lpstr>
      <vt:lpstr>The coefficients of the product polynomial can be computed from the following outer-product</vt:lpstr>
      <vt:lpstr>This means computing the product of each pair of coefficients</vt:lpstr>
      <vt:lpstr>PowerPoint Presentation</vt:lpstr>
      <vt:lpstr>PowerPoint Presentation</vt:lpstr>
      <vt:lpstr>PowerPoint Presentation</vt:lpstr>
      <vt:lpstr>And then adding the terms</vt:lpstr>
      <vt:lpstr>And then adding the terms</vt:lpstr>
      <vt:lpstr>And then adding the terms</vt:lpstr>
      <vt:lpstr>And then adding the terms</vt:lpstr>
      <vt:lpstr>PowerPoint Presentation</vt:lpstr>
      <vt:lpstr>PowerPoint Presentation</vt:lpstr>
      <vt:lpstr>Look at the symmetry of these roots on the Unit Circle</vt:lpstr>
      <vt:lpstr>N=1</vt:lpstr>
      <vt:lpstr>N=2</vt:lpstr>
      <vt:lpstr>N=3</vt:lpstr>
      <vt:lpstr>N=4</vt:lpstr>
      <vt:lpstr>N=5</vt:lpstr>
      <vt:lpstr>N=6</vt:lpstr>
      <vt:lpstr>N=7</vt:lpstr>
      <vt:lpstr>N=8</vt:lpstr>
      <vt:lpstr>PowerPoint Presentation</vt:lpstr>
      <vt:lpstr>We can see the DFT matrix is a Vandermonde matrix of the Nth roots of unity</vt:lpstr>
      <vt:lpstr>For a polynomial of degree 8, its size is 8x8 and contains powers of √i</vt:lpstr>
      <vt:lpstr>The rows of the DFT matrix correspond to basic harmonic waveforms They transform the seed vector in the spectral plane</vt:lpstr>
      <vt:lpstr>This computation is nothing but a matrix-vector product</vt:lpstr>
      <vt:lpstr>Each element of the result is equal to the inner product of the corresponding row of the matrix with the seed vector</vt:lpstr>
      <vt:lpstr>So we are dealing with 8 terms obtained from multiplications </vt:lpstr>
      <vt:lpstr>Adding these terms that come from multiplications</vt:lpstr>
      <vt:lpstr>And, first and foremost, computing the elements of the DFT matrix..</vt:lpstr>
      <vt:lpstr>..for every pair of elements from the matrix and the vector</vt:lpstr>
      <vt:lpstr>So the computational cost of this matvec is O(n^2)</vt:lpstr>
      <vt:lpstr>Because we have to do this for each row. Which might be take a while..</vt:lpstr>
      <vt:lpstr>We can speed up the matvec using some nice properties of DFT This is the FFT algorithm (FAST Fourier Transform)</vt:lpstr>
      <vt:lpstr>Obviously, we have   ω^0=1</vt:lpstr>
      <vt:lpstr>Since N=8 (degree of polynomial) then ω^8=1 and ω^4=-1</vt:lpstr>
      <vt:lpstr>For any integer k, we have    ω^(8+k)=ω^8,     so   ω^0=ω^8=ω^16=ω^24=1</vt:lpstr>
      <vt:lpstr>At the same time,  ω^4=ω^12=ω^20=ω^28=ω^36=-1</vt:lpstr>
      <vt:lpstr>Another property is    ω^(4+k)=-ω^k   Which can be confirmed from the elements already placed in the matrix</vt:lpstr>
      <vt:lpstr>So when we compute           ω^1=√i From the first property, we have            ω^9=ω^25=ω^49= √i</vt:lpstr>
      <vt:lpstr>And from the second property,        ω^5=ω^21=-√i</vt:lpstr>
      <vt:lpstr>Going further with this operation, when we compute w^2=i We also get           ω^10=ω^18=ω^42=i</vt:lpstr>
      <vt:lpstr>And                 ω^6=ω^14=ω^30=-i</vt:lpstr>
      <vt:lpstr>Finally, we have         ω^3=i√i            so      〖    ω〗^35=i√i</vt:lpstr>
      <vt:lpstr>And also,                            ω^7=ω^15=-i√i</vt:lpstr>
      <vt:lpstr>Only after 3-4 steps, we filled the DFT matrix completely</vt:lpstr>
      <vt:lpstr>Fast Fourier Transform (FFT)</vt:lpstr>
      <vt:lpstr>FFT</vt:lpstr>
      <vt:lpstr>FFT</vt:lpstr>
      <vt:lpstr>FFT</vt:lpstr>
      <vt:lpstr>FFT</vt:lpstr>
      <vt:lpstr>FFT</vt:lpstr>
      <vt:lpstr>FFT</vt:lpstr>
      <vt:lpstr>FFT</vt:lpstr>
      <vt:lpstr>FFT</vt:lpstr>
      <vt:lpstr>Let’s follow the algorithm step-by-step on the DFT matrix-vector product.</vt:lpstr>
      <vt:lpstr>We pass the vector of coefficients to FFT which starts the recursion</vt:lpstr>
      <vt:lpstr>First, it splits the 8 coefficients in 2 sets (odd and even)</vt:lpstr>
      <vt:lpstr>It follows the recursion down one step for the first set of coefficients.</vt:lpstr>
      <vt:lpstr>FFT splits this vector too and the recursion goes down one more step.</vt:lpstr>
      <vt:lpstr>At the third split (log 8 = 3), FFT is passed a linear polynomial and returns.</vt:lpstr>
      <vt:lpstr>FFT reached a polynomial of order 1, so it will evaluate it.</vt:lpstr>
      <vt:lpstr>The first coefficient of A gets updated with this value.</vt:lpstr>
      <vt:lpstr>Then, FFT evaluates the polynomial at the negative of the previous root.</vt:lpstr>
      <vt:lpstr>The corresponding coefficient is updated with this value.</vt:lpstr>
      <vt:lpstr>By computing these two values, FFT already computed the pairs for the other 3 polynomials.</vt:lpstr>
      <vt:lpstr>We now exit the FFT for this polynomial (RED) and enter the branch of the recursion corresponding to the next polynomial</vt:lpstr>
      <vt:lpstr>Again, we evaluate the two values.</vt:lpstr>
      <vt:lpstr>And update the corresponding coefficients.</vt:lpstr>
      <vt:lpstr>Looking at the corresponding columns, we can see that the other values are computed, but can be used only when the other polynomials are active, and when FFT evaluates at the right power of the primitive root of unity</vt:lpstr>
      <vt:lpstr>After exiting the recursion to the second level, we can update the output coefficients by interchanging the values computed already.</vt:lpstr>
      <vt:lpstr>PowerPoint Presentation</vt:lpstr>
      <vt:lpstr>PowerPoint Presentation</vt:lpstr>
      <vt:lpstr>FFT exits the recursion to the higher level and works on the second half.</vt:lpstr>
      <vt:lpstr>FFT evaluates these basic polynomials too, and updates the coefficients.</vt:lpstr>
      <vt:lpstr>PowerPoint Presentation</vt:lpstr>
      <vt:lpstr>PowerPoint Presentation</vt:lpstr>
      <vt:lpstr>PowerPoint Presentation</vt:lpstr>
      <vt:lpstr>After evaluating the last linear polynomial, FFT has computed all the values it needs. From now on, the computation will rely on combining these values.</vt:lpstr>
      <vt:lpstr>Exiting the recursion, the coefficients are, again, updated at each step.</vt:lpstr>
      <vt:lpstr>PowerPoint Presentation</vt:lpstr>
      <vt:lpstr>PowerPoint Presentation</vt:lpstr>
      <vt:lpstr>PowerPoint Presentation</vt:lpstr>
      <vt:lpstr>PowerPoint Presentation</vt:lpstr>
      <vt:lpstr>Finally, FFT goes back to the upper level and combines the subpolynomials. </vt:lpstr>
      <vt:lpstr>At this level, we can see the strength of FFT. </vt:lpstr>
      <vt:lpstr>It combines larger subpolynomials, so the computation is being sped up exponentially with each level.</vt:lpstr>
      <vt:lpstr>PowerPoint Presentation</vt:lpstr>
      <vt:lpstr>PowerPoint Presentation</vt:lpstr>
      <vt:lpstr>PowerPoint Presentation</vt:lpstr>
      <vt:lpstr>PowerPoint Presentation</vt:lpstr>
      <vt:lpstr>PowerPoint Presentation</vt:lpstr>
      <vt:lpstr>PowerPoint Presentation</vt:lpstr>
      <vt:lpstr>Multiplying the polynomials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FFT</dc:title>
  <dc:creator>alex</dc:creator>
  <cp:lastModifiedBy>alex</cp:lastModifiedBy>
  <cp:revision>58</cp:revision>
  <dcterms:created xsi:type="dcterms:W3CDTF">2012-04-28T21:30:46Z</dcterms:created>
  <dcterms:modified xsi:type="dcterms:W3CDTF">2012-05-04T04:47:52Z</dcterms:modified>
</cp:coreProperties>
</file>